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7"/>
  </p:notesMasterIdLst>
  <p:sldIdLst>
    <p:sldId id="256" r:id="rId2"/>
    <p:sldId id="257" r:id="rId3"/>
    <p:sldId id="258" r:id="rId4"/>
    <p:sldId id="259" r:id="rId5"/>
    <p:sldId id="260" r:id="rId6"/>
    <p:sldId id="296" r:id="rId7"/>
    <p:sldId id="297" r:id="rId8"/>
    <p:sldId id="261" r:id="rId9"/>
    <p:sldId id="298" r:id="rId10"/>
    <p:sldId id="262" r:id="rId11"/>
    <p:sldId id="263" r:id="rId12"/>
    <p:sldId id="264" r:id="rId13"/>
    <p:sldId id="299" r:id="rId14"/>
    <p:sldId id="265" r:id="rId15"/>
    <p:sldId id="266" r:id="rId16"/>
    <p:sldId id="300" r:id="rId17"/>
    <p:sldId id="267" r:id="rId18"/>
    <p:sldId id="268" r:id="rId19"/>
    <p:sldId id="269" r:id="rId20"/>
    <p:sldId id="270" r:id="rId21"/>
    <p:sldId id="283" r:id="rId22"/>
    <p:sldId id="285" r:id="rId23"/>
    <p:sldId id="271" r:id="rId24"/>
    <p:sldId id="284" r:id="rId25"/>
    <p:sldId id="272" r:id="rId26"/>
    <p:sldId id="286" r:id="rId27"/>
    <p:sldId id="279" r:id="rId28"/>
    <p:sldId id="287" r:id="rId29"/>
    <p:sldId id="273" r:id="rId30"/>
    <p:sldId id="288" r:id="rId31"/>
    <p:sldId id="274" r:id="rId32"/>
    <p:sldId id="289" r:id="rId33"/>
    <p:sldId id="280" r:id="rId34"/>
    <p:sldId id="290" r:id="rId35"/>
    <p:sldId id="275" r:id="rId36"/>
    <p:sldId id="291" r:id="rId37"/>
    <p:sldId id="276" r:id="rId38"/>
    <p:sldId id="292" r:id="rId39"/>
    <p:sldId id="277" r:id="rId40"/>
    <p:sldId id="293" r:id="rId41"/>
    <p:sldId id="278" r:id="rId42"/>
    <p:sldId id="294" r:id="rId43"/>
    <p:sldId id="281" r:id="rId44"/>
    <p:sldId id="295" r:id="rId45"/>
    <p:sldId id="282"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55" d="100"/>
          <a:sy n="55" d="100"/>
        </p:scale>
        <p:origin x="-950"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F9DC14-69F5-2D4C-A246-19919B0E7B9B}" type="datetimeFigureOut">
              <a:rPr lang="en-US" smtClean="0"/>
              <a:pPr/>
              <a:t>4/16/2012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83F7F2-75CA-434E-807B-BA96FA7147E8}" type="slidenum">
              <a:rPr lang="en-US" smtClean="0"/>
              <a:pPr/>
              <a:t>‹#›</a:t>
            </a:fld>
            <a:endParaRPr lang="en-US"/>
          </a:p>
        </p:txBody>
      </p:sp>
    </p:spTree>
    <p:extLst>
      <p:ext uri="{BB962C8B-B14F-4D97-AF65-F5344CB8AC3E}">
        <p14:creationId xmlns:p14="http://schemas.microsoft.com/office/powerpoint/2010/main" xmlns="" val="92870886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83F7F2-75CA-434E-807B-BA96FA7147E8}" type="slidenum">
              <a:rPr lang="en-US" smtClean="0"/>
              <a:pPr/>
              <a:t>6</a:t>
            </a:fld>
            <a:endParaRPr lang="en-US"/>
          </a:p>
        </p:txBody>
      </p:sp>
    </p:spTree>
    <p:extLst>
      <p:ext uri="{BB962C8B-B14F-4D97-AF65-F5344CB8AC3E}">
        <p14:creationId xmlns:p14="http://schemas.microsoft.com/office/powerpoint/2010/main" xmlns="" val="1987576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42A647-EAC6-8A44-88CF-22292F3FD56E}"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3585818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42A647-EAC6-8A44-88CF-22292F3FD56E}"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3924208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42A647-EAC6-8A44-88CF-22292F3FD56E}"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3516724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42A647-EAC6-8A44-88CF-22292F3FD56E}"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2630613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42A647-EAC6-8A44-88CF-22292F3FD56E}"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2982934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42A647-EAC6-8A44-88CF-22292F3FD56E}" type="datetimeFigureOut">
              <a:rPr lang="en-US" smtClean="0"/>
              <a:pPr/>
              <a:t>4/16/2012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237013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42A647-EAC6-8A44-88CF-22292F3FD56E}" type="datetimeFigureOut">
              <a:rPr lang="en-US" smtClean="0"/>
              <a:pPr/>
              <a:t>4/16/2012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980012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42A647-EAC6-8A44-88CF-22292F3FD56E}" type="datetimeFigureOut">
              <a:rPr lang="en-US" smtClean="0"/>
              <a:pPr/>
              <a:t>4/16/2012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2615407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42A647-EAC6-8A44-88CF-22292F3FD56E}" type="datetimeFigureOut">
              <a:rPr lang="en-US" smtClean="0"/>
              <a:pPr/>
              <a:t>4/16/2012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3626177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42A647-EAC6-8A44-88CF-22292F3FD56E}" type="datetimeFigureOut">
              <a:rPr lang="en-US" smtClean="0"/>
              <a:pPr/>
              <a:t>4/16/2012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4128844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42A647-EAC6-8A44-88CF-22292F3FD56E}" type="datetimeFigureOut">
              <a:rPr lang="en-US" smtClean="0"/>
              <a:pPr/>
              <a:t>4/16/2012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727763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42A647-EAC6-8A44-88CF-22292F3FD56E}" type="datetimeFigureOut">
              <a:rPr lang="en-US" smtClean="0"/>
              <a:pPr/>
              <a:t>4/16/2012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2932C0-9AB4-104F-AA59-5C7E5ED9CC26}" type="slidenum">
              <a:rPr lang="en-US" smtClean="0"/>
              <a:pPr/>
              <a:t>‹#›</a:t>
            </a:fld>
            <a:endParaRPr lang="en-US"/>
          </a:p>
        </p:txBody>
      </p:sp>
    </p:spTree>
    <p:extLst>
      <p:ext uri="{BB962C8B-B14F-4D97-AF65-F5344CB8AC3E}">
        <p14:creationId xmlns:p14="http://schemas.microsoft.com/office/powerpoint/2010/main" xmlns="" val="4782044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duotone>
              <a:schemeClr val="bg2">
                <a:shade val="45000"/>
                <a:satMod val="135000"/>
              </a:schemeClr>
              <a:prstClr val="white"/>
            </a:duotone>
          </a:blip>
          <a:stretch>
            <a:fillRect/>
          </a:stretch>
        </p:blipFill>
        <p:spPr>
          <a:xfrm>
            <a:off x="0" y="0"/>
            <a:ext cx="9168724" cy="6858000"/>
          </a:xfrm>
          <a:prstGeom prst="rect">
            <a:avLst/>
          </a:prstGeom>
        </p:spPr>
      </p:pic>
      <p:sp>
        <p:nvSpPr>
          <p:cNvPr id="2" name="Title 1"/>
          <p:cNvSpPr>
            <a:spLocks noGrp="1"/>
          </p:cNvSpPr>
          <p:nvPr>
            <p:ph type="ctrTitle"/>
          </p:nvPr>
        </p:nvSpPr>
        <p:spPr/>
        <p:txBody>
          <a:bodyPr/>
          <a:lstStyle/>
          <a:p>
            <a:r>
              <a:rPr lang="en-US" dirty="0" smtClean="0"/>
              <a:t>Solving Word Problems</a:t>
            </a:r>
            <a:br>
              <a:rPr lang="en-US" dirty="0" smtClean="0"/>
            </a:br>
            <a:endParaRPr lang="en-US" dirty="0"/>
          </a:p>
        </p:txBody>
      </p:sp>
      <p:sp>
        <p:nvSpPr>
          <p:cNvPr id="3" name="Subtitle 2"/>
          <p:cNvSpPr>
            <a:spLocks noGrp="1"/>
          </p:cNvSpPr>
          <p:nvPr>
            <p:ph type="subTitle" idx="1"/>
          </p:nvPr>
        </p:nvSpPr>
        <p:spPr>
          <a:xfrm>
            <a:off x="685800" y="4953000"/>
            <a:ext cx="7772400" cy="1219200"/>
          </a:xfrm>
        </p:spPr>
        <p:txBody>
          <a:bodyPr>
            <a:normAutofit/>
          </a:bodyPr>
          <a:lstStyle/>
          <a:p>
            <a:r>
              <a:rPr lang="en-US" sz="3600" dirty="0">
                <a:solidFill>
                  <a:schemeClr val="tx1">
                    <a:lumMod val="65000"/>
                    <a:lumOff val="35000"/>
                  </a:schemeClr>
                </a:solidFill>
              </a:rPr>
              <a:t>i</a:t>
            </a:r>
            <a:r>
              <a:rPr lang="en-US" sz="3600" dirty="0" smtClean="0">
                <a:solidFill>
                  <a:schemeClr val="tx1">
                    <a:lumMod val="65000"/>
                    <a:lumOff val="35000"/>
                  </a:schemeClr>
                </a:solidFill>
              </a:rPr>
              <a:t>n the fourth grade classroom</a:t>
            </a:r>
            <a:endParaRPr lang="en-US" sz="3600" dirty="0">
              <a:solidFill>
                <a:schemeClr val="tx1">
                  <a:lumMod val="65000"/>
                  <a:lumOff val="35000"/>
                </a:schemeClr>
              </a:solidFill>
            </a:endParaRPr>
          </a:p>
        </p:txBody>
      </p:sp>
    </p:spTree>
    <p:extLst>
      <p:ext uri="{BB962C8B-B14F-4D97-AF65-F5344CB8AC3E}">
        <p14:creationId xmlns:p14="http://schemas.microsoft.com/office/powerpoint/2010/main" xmlns="" val="22826616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Subtraction Word Problem</a:t>
            </a:r>
            <a:endParaRPr lang="en-US" dirty="0"/>
          </a:p>
        </p:txBody>
      </p:sp>
      <p:sp>
        <p:nvSpPr>
          <p:cNvPr id="3" name="Content Placeholder 2"/>
          <p:cNvSpPr>
            <a:spLocks noGrp="1"/>
          </p:cNvSpPr>
          <p:nvPr>
            <p:ph idx="1"/>
          </p:nvPr>
        </p:nvSpPr>
        <p:spPr>
          <a:xfrm>
            <a:off x="457200" y="2113706"/>
            <a:ext cx="8229600" cy="4525963"/>
          </a:xfrm>
        </p:spPr>
        <p:txBody>
          <a:bodyPr>
            <a:normAutofit/>
          </a:bodyPr>
          <a:lstStyle/>
          <a:p>
            <a:r>
              <a:rPr lang="en-US" sz="3200" dirty="0" smtClean="0"/>
              <a:t>If there </a:t>
            </a:r>
            <a:r>
              <a:rPr lang="en-US" sz="3200" i="1" dirty="0" smtClean="0">
                <a:solidFill>
                  <a:srgbClr val="008000"/>
                </a:solidFill>
              </a:rPr>
              <a:t>are </a:t>
            </a:r>
            <a:r>
              <a:rPr lang="en-US" i="1" dirty="0" smtClean="0">
                <a:solidFill>
                  <a:srgbClr val="008000"/>
                </a:solidFill>
              </a:rPr>
              <a:t>20 </a:t>
            </a:r>
            <a:r>
              <a:rPr lang="en-US" dirty="0" smtClean="0"/>
              <a:t>apple trees</a:t>
            </a:r>
            <a:r>
              <a:rPr lang="en-US" i="1" dirty="0" smtClean="0">
                <a:solidFill>
                  <a:srgbClr val="008000"/>
                </a:solidFill>
              </a:rPr>
              <a:t> </a:t>
            </a:r>
            <a:r>
              <a:rPr lang="en-US" dirty="0" smtClean="0"/>
              <a:t>in </a:t>
            </a:r>
            <a:r>
              <a:rPr lang="en-US" sz="3200" dirty="0" smtClean="0"/>
              <a:t>one grove, and </a:t>
            </a:r>
            <a:r>
              <a:rPr lang="en-US" sz="3200" i="1" dirty="0" smtClean="0">
                <a:solidFill>
                  <a:srgbClr val="0000FF"/>
                </a:solidFill>
              </a:rPr>
              <a:t>5 less </a:t>
            </a:r>
            <a:r>
              <a:rPr lang="en-US" sz="3200" dirty="0" smtClean="0"/>
              <a:t>apple trees in the second grove; how many apple trees are there in the second grove?  </a:t>
            </a:r>
          </a:p>
          <a:p>
            <a:pPr marL="0" indent="0">
              <a:buNone/>
            </a:pPr>
            <a:endParaRPr lang="en-US" sz="800" dirty="0" smtClean="0"/>
          </a:p>
        </p:txBody>
      </p:sp>
      <p:sp>
        <p:nvSpPr>
          <p:cNvPr id="5" name="Down Arrow 4"/>
          <p:cNvSpPr/>
          <p:nvPr/>
        </p:nvSpPr>
        <p:spPr>
          <a:xfrm rot="360000" flipH="1">
            <a:off x="2568664" y="2621253"/>
            <a:ext cx="609819" cy="2057894"/>
          </a:xfrm>
          <a:prstGeom prst="downArrow">
            <a:avLst/>
          </a:prstGeom>
          <a:gradFill>
            <a:gsLst>
              <a:gs pos="0">
                <a:srgbClr val="008000">
                  <a:alpha val="50000"/>
                </a:srgbClr>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Down Arrow 5"/>
          <p:cNvSpPr/>
          <p:nvPr/>
        </p:nvSpPr>
        <p:spPr>
          <a:xfrm rot="3415961">
            <a:off x="6254853" y="1649920"/>
            <a:ext cx="657474" cy="3971302"/>
          </a:xfrm>
          <a:prstGeom prst="downArrow">
            <a:avLst/>
          </a:prstGeom>
          <a:gradFill>
            <a:gsLst>
              <a:gs pos="0">
                <a:srgbClr val="0000FF">
                  <a:alpha val="50000"/>
                </a:srgbClr>
              </a:gs>
              <a:gs pos="100000">
                <a:srgbClr val="FFFFFF">
                  <a:alpha val="50000"/>
                </a:srgb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375725" y="4338337"/>
            <a:ext cx="7553931" cy="1477328"/>
          </a:xfrm>
          <a:prstGeom prst="rect">
            <a:avLst/>
          </a:prstGeom>
          <a:noFill/>
        </p:spPr>
        <p:txBody>
          <a:bodyPr wrap="square" rtlCol="0">
            <a:spAutoFit/>
          </a:bodyPr>
          <a:lstStyle/>
          <a:p>
            <a:r>
              <a:rPr lang="en-US" sz="7200" dirty="0">
                <a:latin typeface="Handwriting - Dakota"/>
                <a:cs typeface="Handwriting - Dakota"/>
              </a:rPr>
              <a:t>(    –    = ? ) </a:t>
            </a:r>
            <a:r>
              <a:rPr lang="en-US" sz="7200" dirty="0"/>
              <a:t> </a:t>
            </a:r>
            <a:endParaRPr lang="en-US" sz="7200" dirty="0">
              <a:latin typeface="Handwriting - Dakota"/>
              <a:cs typeface="Handwriting - Dakota"/>
            </a:endParaRPr>
          </a:p>
          <a:p>
            <a:endParaRPr lang="en-US" b="1" dirty="0"/>
          </a:p>
        </p:txBody>
      </p:sp>
      <p:sp>
        <p:nvSpPr>
          <p:cNvPr id="8" name="TextBox 7"/>
          <p:cNvSpPr txBox="1"/>
          <p:nvPr/>
        </p:nvSpPr>
        <p:spPr>
          <a:xfrm>
            <a:off x="1940414" y="4228479"/>
            <a:ext cx="1315380" cy="1200329"/>
          </a:xfrm>
          <a:prstGeom prst="rect">
            <a:avLst/>
          </a:prstGeom>
          <a:noFill/>
        </p:spPr>
        <p:txBody>
          <a:bodyPr wrap="square" rtlCol="0">
            <a:spAutoFit/>
          </a:bodyPr>
          <a:lstStyle/>
          <a:p>
            <a:r>
              <a:rPr lang="en-US" sz="7200" dirty="0">
                <a:solidFill>
                  <a:srgbClr val="008000"/>
                </a:solidFill>
                <a:latin typeface="Handwriting - Dakota"/>
                <a:cs typeface="Handwriting - Dakota"/>
              </a:rPr>
              <a:t>20</a:t>
            </a:r>
            <a:endParaRPr lang="en-US" sz="7200" dirty="0"/>
          </a:p>
        </p:txBody>
      </p:sp>
      <p:sp>
        <p:nvSpPr>
          <p:cNvPr id="9" name="TextBox 8"/>
          <p:cNvSpPr txBox="1"/>
          <p:nvPr/>
        </p:nvSpPr>
        <p:spPr>
          <a:xfrm>
            <a:off x="4207504" y="4228480"/>
            <a:ext cx="1288923" cy="1200329"/>
          </a:xfrm>
          <a:prstGeom prst="rect">
            <a:avLst/>
          </a:prstGeom>
          <a:noFill/>
        </p:spPr>
        <p:txBody>
          <a:bodyPr wrap="square" rtlCol="0">
            <a:spAutoFit/>
          </a:bodyPr>
          <a:lstStyle/>
          <a:p>
            <a:r>
              <a:rPr lang="en-US" sz="7200" dirty="0">
                <a:solidFill>
                  <a:srgbClr val="0000FF"/>
                </a:solidFill>
                <a:latin typeface="Handwriting - Dakota"/>
                <a:cs typeface="Handwriting - Dakota"/>
              </a:rPr>
              <a:t>5</a:t>
            </a:r>
            <a:endParaRPr lang="en-US" sz="7200" dirty="0">
              <a:solidFill>
                <a:srgbClr val="0000FF"/>
              </a:solidFill>
            </a:endParaRPr>
          </a:p>
        </p:txBody>
      </p:sp>
    </p:spTree>
    <p:extLst>
      <p:ext uri="{BB962C8B-B14F-4D97-AF65-F5344CB8AC3E}">
        <p14:creationId xmlns:p14="http://schemas.microsoft.com/office/powerpoint/2010/main" xmlns="" val="319479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1000"/>
                                        <p:tgtEl>
                                          <p:spTgt spid="6"/>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1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a:t>
            </a:r>
            <a:endParaRPr lang="en-US" dirty="0"/>
          </a:p>
        </p:txBody>
      </p:sp>
      <p:sp>
        <p:nvSpPr>
          <p:cNvPr id="4" name="TextBox 3"/>
          <p:cNvSpPr txBox="1"/>
          <p:nvPr/>
        </p:nvSpPr>
        <p:spPr>
          <a:xfrm rot="19961833">
            <a:off x="3070767" y="3228921"/>
            <a:ext cx="5096344" cy="1015663"/>
          </a:xfrm>
          <a:prstGeom prst="rect">
            <a:avLst/>
          </a:prstGeom>
          <a:noFill/>
        </p:spPr>
        <p:txBody>
          <a:bodyPr wrap="square" rtlCol="0">
            <a:spAutoFit/>
          </a:bodyPr>
          <a:lstStyle/>
          <a:p>
            <a:r>
              <a:rPr lang="en-US" sz="6000" b="1" spc="50" dirty="0" smtClean="0">
                <a:ln w="13500">
                  <a:solidFill>
                    <a:schemeClr val="accent1">
                      <a:shade val="2500"/>
                      <a:alpha val="6500"/>
                    </a:schemeClr>
                  </a:solidFill>
                  <a:prstDash val="solid"/>
                </a:ln>
                <a:effectLst>
                  <a:glow rad="101600">
                    <a:schemeClr val="tx1">
                      <a:lumMod val="50000"/>
                      <a:lumOff val="50000"/>
                      <a:alpha val="75000"/>
                    </a:schemeClr>
                  </a:glow>
                  <a:innerShdw blurRad="50900" dist="38500" dir="13500000">
                    <a:srgbClr val="000000">
                      <a:alpha val="60000"/>
                    </a:srgbClr>
                  </a:innerShdw>
                </a:effectLst>
                <a:latin typeface="Chalkduster"/>
                <a:cs typeface="Chalkduster"/>
              </a:rPr>
              <a:t>6 x 6 = 36</a:t>
            </a:r>
            <a:endParaRPr lang="en-US" sz="6000" dirty="0">
              <a:effectLst>
                <a:glow rad="101600">
                  <a:schemeClr val="tx1">
                    <a:lumMod val="50000"/>
                    <a:lumOff val="50000"/>
                    <a:alpha val="75000"/>
                  </a:schemeClr>
                </a:glow>
                <a:innerShdw blurRad="50900" dist="38500" dir="13500000">
                  <a:srgbClr val="000000">
                    <a:alpha val="60000"/>
                  </a:srgbClr>
                </a:innerShdw>
              </a:effectLst>
              <a:latin typeface="Chalkduster"/>
              <a:cs typeface="Chalkduster"/>
            </a:endParaRPr>
          </a:p>
        </p:txBody>
      </p:sp>
      <p:sp>
        <p:nvSpPr>
          <p:cNvPr id="5" name="TextBox 4"/>
          <p:cNvSpPr txBox="1"/>
          <p:nvPr/>
        </p:nvSpPr>
        <p:spPr>
          <a:xfrm>
            <a:off x="457200" y="1417638"/>
            <a:ext cx="8229599" cy="584776"/>
          </a:xfrm>
          <a:prstGeom prst="rect">
            <a:avLst/>
          </a:prstGeom>
          <a:noFill/>
        </p:spPr>
        <p:txBody>
          <a:bodyPr wrap="square" rtlCol="0">
            <a:spAutoFit/>
          </a:bodyPr>
          <a:lstStyle/>
          <a:p>
            <a:pPr marL="457200" indent="-457200">
              <a:buFont typeface="Arial"/>
              <a:buChar char="•"/>
            </a:pPr>
            <a:r>
              <a:rPr lang="en-US" sz="3200" dirty="0"/>
              <a:t>Multiplication word problems use words like:    </a:t>
            </a:r>
          </a:p>
        </p:txBody>
      </p:sp>
      <p:sp>
        <p:nvSpPr>
          <p:cNvPr id="10" name="TextBox 9"/>
          <p:cNvSpPr txBox="1"/>
          <p:nvPr/>
        </p:nvSpPr>
        <p:spPr>
          <a:xfrm>
            <a:off x="457200" y="2084374"/>
            <a:ext cx="3691467" cy="646331"/>
          </a:xfrm>
          <a:prstGeom prst="rect">
            <a:avLst/>
          </a:prstGeom>
          <a:noFill/>
        </p:spPr>
        <p:txBody>
          <a:bodyPr wrap="square" rtlCol="0">
            <a:spAutoFit/>
          </a:bodyPr>
          <a:lstStyle/>
          <a:p>
            <a:pPr lvl="1"/>
            <a:r>
              <a:rPr lang="en-US" sz="3600" dirty="0" smtClean="0">
                <a:solidFill>
                  <a:srgbClr val="008000"/>
                </a:solidFill>
              </a:rPr>
              <a:t>of</a:t>
            </a:r>
            <a:endParaRPr lang="en-US" sz="3600" dirty="0">
              <a:solidFill>
                <a:srgbClr val="008000"/>
              </a:solidFill>
            </a:endParaRPr>
          </a:p>
        </p:txBody>
      </p:sp>
      <p:sp>
        <p:nvSpPr>
          <p:cNvPr id="11" name="TextBox 10"/>
          <p:cNvSpPr txBox="1"/>
          <p:nvPr/>
        </p:nvSpPr>
        <p:spPr>
          <a:xfrm>
            <a:off x="468490" y="2532027"/>
            <a:ext cx="3691467" cy="646331"/>
          </a:xfrm>
          <a:prstGeom prst="rect">
            <a:avLst/>
          </a:prstGeom>
          <a:noFill/>
        </p:spPr>
        <p:txBody>
          <a:bodyPr wrap="square" rtlCol="0">
            <a:spAutoFit/>
          </a:bodyPr>
          <a:lstStyle/>
          <a:p>
            <a:pPr lvl="1"/>
            <a:r>
              <a:rPr lang="en-US" sz="3600" dirty="0" smtClean="0">
                <a:solidFill>
                  <a:srgbClr val="0000FF"/>
                </a:solidFill>
              </a:rPr>
              <a:t>times</a:t>
            </a:r>
            <a:endParaRPr lang="en-US" sz="3600" dirty="0">
              <a:solidFill>
                <a:srgbClr val="0000FF"/>
              </a:solidFill>
            </a:endParaRPr>
          </a:p>
        </p:txBody>
      </p:sp>
      <p:sp>
        <p:nvSpPr>
          <p:cNvPr id="12" name="TextBox 11"/>
          <p:cNvSpPr txBox="1"/>
          <p:nvPr/>
        </p:nvSpPr>
        <p:spPr>
          <a:xfrm>
            <a:off x="468490" y="2986172"/>
            <a:ext cx="3691467" cy="646331"/>
          </a:xfrm>
          <a:prstGeom prst="rect">
            <a:avLst/>
          </a:prstGeom>
          <a:noFill/>
        </p:spPr>
        <p:txBody>
          <a:bodyPr wrap="square" rtlCol="0">
            <a:spAutoFit/>
          </a:bodyPr>
          <a:lstStyle/>
          <a:p>
            <a:pPr lvl="1"/>
            <a:r>
              <a:rPr lang="en-US" sz="3600" dirty="0">
                <a:solidFill>
                  <a:srgbClr val="FF0000"/>
                </a:solidFill>
              </a:rPr>
              <a:t>m</a:t>
            </a:r>
            <a:r>
              <a:rPr lang="en-US" sz="3600" dirty="0" smtClean="0">
                <a:solidFill>
                  <a:srgbClr val="FF0000"/>
                </a:solidFill>
              </a:rPr>
              <a:t>ultiplied by</a:t>
            </a:r>
            <a:endParaRPr lang="en-US" sz="3600" dirty="0">
              <a:solidFill>
                <a:srgbClr val="FF0000"/>
              </a:solidFill>
            </a:endParaRPr>
          </a:p>
        </p:txBody>
      </p:sp>
      <p:sp>
        <p:nvSpPr>
          <p:cNvPr id="13" name="TextBox 12"/>
          <p:cNvSpPr txBox="1"/>
          <p:nvPr/>
        </p:nvSpPr>
        <p:spPr>
          <a:xfrm>
            <a:off x="468490" y="3422094"/>
            <a:ext cx="3691467" cy="646331"/>
          </a:xfrm>
          <a:prstGeom prst="rect">
            <a:avLst/>
          </a:prstGeom>
          <a:noFill/>
        </p:spPr>
        <p:txBody>
          <a:bodyPr wrap="square" rtlCol="0">
            <a:spAutoFit/>
          </a:bodyPr>
          <a:lstStyle/>
          <a:p>
            <a:pPr lvl="1"/>
            <a:r>
              <a:rPr lang="en-US" sz="3600" dirty="0">
                <a:solidFill>
                  <a:srgbClr val="008000"/>
                </a:solidFill>
              </a:rPr>
              <a:t>p</a:t>
            </a:r>
            <a:r>
              <a:rPr lang="en-US" sz="3600" dirty="0" smtClean="0">
                <a:solidFill>
                  <a:srgbClr val="008000"/>
                </a:solidFill>
              </a:rPr>
              <a:t>roduct of</a:t>
            </a:r>
            <a:endParaRPr lang="en-US" sz="3600" dirty="0">
              <a:solidFill>
                <a:srgbClr val="008000"/>
              </a:solidFill>
            </a:endParaRPr>
          </a:p>
        </p:txBody>
      </p:sp>
    </p:spTree>
    <p:extLst>
      <p:ext uri="{BB962C8B-B14F-4D97-AF65-F5344CB8AC3E}">
        <p14:creationId xmlns:p14="http://schemas.microsoft.com/office/powerpoint/2010/main" xmlns="" val="3669747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mph" presetSubtype="0" grpId="1" nodeType="clickEffect">
                                  <p:stCondLst>
                                    <p:cond delay="0"/>
                                  </p:stCondLst>
                                  <p:childTnLst>
                                    <p:set>
                                      <p:cBhvr rctx="PPT">
                                        <p:cTn id="10" dur="indefinite"/>
                                        <p:tgtEl>
                                          <p:spTgt spid="10"/>
                                        </p:tgtEl>
                                        <p:attrNameLst>
                                          <p:attrName>style.opacity</p:attrName>
                                        </p:attrNameLst>
                                      </p:cBhvr>
                                      <p:to>
                                        <p:strVal val="0.5"/>
                                      </p:to>
                                    </p:set>
                                    <p:animEffect filter="image" prLst="opacity: 0.5">
                                      <p:cBhvr rctx="IE">
                                        <p:cTn id="11" dur="indefinite"/>
                                        <p:tgtEl>
                                          <p:spTgt spid="10"/>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9" presetClass="emph" presetSubtype="0" grpId="1" nodeType="clickEffect">
                                  <p:stCondLst>
                                    <p:cond delay="0"/>
                                  </p:stCondLst>
                                  <p:childTnLst>
                                    <p:set>
                                      <p:cBhvr rctx="PPT">
                                        <p:cTn id="17" dur="indefinite"/>
                                        <p:tgtEl>
                                          <p:spTgt spid="11"/>
                                        </p:tgtEl>
                                        <p:attrNameLst>
                                          <p:attrName>style.opacity</p:attrName>
                                        </p:attrNameLst>
                                      </p:cBhvr>
                                      <p:to>
                                        <p:strVal val="0.5"/>
                                      </p:to>
                                    </p:set>
                                    <p:animEffect filter="image" prLst="opacity: 0.5">
                                      <p:cBhvr rctx="IE">
                                        <p:cTn id="18" dur="indefinite"/>
                                        <p:tgtEl>
                                          <p:spTgt spid="11"/>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mph" presetSubtype="0" grpId="1" nodeType="clickEffect">
                                  <p:stCondLst>
                                    <p:cond delay="0"/>
                                  </p:stCondLst>
                                  <p:childTnLst>
                                    <p:set>
                                      <p:cBhvr rctx="PPT">
                                        <p:cTn id="24" dur="indefinite"/>
                                        <p:tgtEl>
                                          <p:spTgt spid="12"/>
                                        </p:tgtEl>
                                        <p:attrNameLst>
                                          <p:attrName>style.opacity</p:attrName>
                                        </p:attrNameLst>
                                      </p:cBhvr>
                                      <p:to>
                                        <p:strVal val="0.5"/>
                                      </p:to>
                                    </p:set>
                                    <p:animEffect filter="image" prLst="opacity: 0.5">
                                      <p:cBhvr rctx="IE">
                                        <p:cTn id="25" dur="indefinite"/>
                                        <p:tgtEl>
                                          <p:spTgt spid="12"/>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9" presetClass="emph" presetSubtype="0" grpId="1" nodeType="clickEffect">
                                  <p:stCondLst>
                                    <p:cond delay="0"/>
                                  </p:stCondLst>
                                  <p:childTnLst>
                                    <p:set>
                                      <p:cBhvr rctx="PPT">
                                        <p:cTn id="31" dur="indefinite"/>
                                        <p:tgtEl>
                                          <p:spTgt spid="13"/>
                                        </p:tgtEl>
                                        <p:attrNameLst>
                                          <p:attrName>style.opacity</p:attrName>
                                        </p:attrNameLst>
                                      </p:cBhvr>
                                      <p:to>
                                        <p:strVal val="0.5"/>
                                      </p:to>
                                    </p:set>
                                    <p:animEffect filter="image" prLst="opacity: 0.5">
                                      <p:cBhvr rctx="IE">
                                        <p:cTn id="32" dur="indefinite"/>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2" grpId="1"/>
      <p:bldP spid="13" grpId="0"/>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Word Problem:</a:t>
            </a:r>
            <a:endParaRPr lang="en-US" dirty="0"/>
          </a:p>
        </p:txBody>
      </p:sp>
      <p:sp>
        <p:nvSpPr>
          <p:cNvPr id="3" name="Content Placeholder 2"/>
          <p:cNvSpPr>
            <a:spLocks noGrp="1"/>
          </p:cNvSpPr>
          <p:nvPr>
            <p:ph idx="1"/>
          </p:nvPr>
        </p:nvSpPr>
        <p:spPr>
          <a:xfrm>
            <a:off x="457200" y="2113705"/>
            <a:ext cx="8229600" cy="4525963"/>
          </a:xfrm>
        </p:spPr>
        <p:txBody>
          <a:bodyPr>
            <a:normAutofit/>
          </a:bodyPr>
          <a:lstStyle/>
          <a:p>
            <a:r>
              <a:rPr lang="en-US" sz="3200" dirty="0" smtClean="0"/>
              <a:t>If Reese has 5 fish and </a:t>
            </a:r>
            <a:r>
              <a:rPr lang="en-US" sz="3200" dirty="0" err="1" smtClean="0"/>
              <a:t>Kaelah</a:t>
            </a:r>
            <a:r>
              <a:rPr lang="en-US" sz="3200" dirty="0" smtClean="0"/>
              <a:t> has 2 times as many fish as Reese; how many fish does Reese have?</a:t>
            </a:r>
          </a:p>
          <a:p>
            <a:pPr marL="0" indent="0">
              <a:buNone/>
            </a:pPr>
            <a:endParaRPr lang="en-US" sz="1000" dirty="0" smtClean="0"/>
          </a:p>
        </p:txBody>
      </p:sp>
    </p:spTree>
    <p:extLst>
      <p:ext uri="{BB962C8B-B14F-4D97-AF65-F5344CB8AC3E}">
        <p14:creationId xmlns:p14="http://schemas.microsoft.com/office/powerpoint/2010/main" xmlns="" val="15959034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 Word Problem:</a:t>
            </a:r>
            <a:endParaRPr lang="en-US" dirty="0"/>
          </a:p>
        </p:txBody>
      </p:sp>
      <p:sp>
        <p:nvSpPr>
          <p:cNvPr id="3" name="Content Placeholder 2"/>
          <p:cNvSpPr>
            <a:spLocks noGrp="1"/>
          </p:cNvSpPr>
          <p:nvPr>
            <p:ph idx="1"/>
          </p:nvPr>
        </p:nvSpPr>
        <p:spPr>
          <a:xfrm>
            <a:off x="457200" y="2113706"/>
            <a:ext cx="8229600" cy="2381640"/>
          </a:xfrm>
        </p:spPr>
        <p:txBody>
          <a:bodyPr>
            <a:normAutofit/>
          </a:bodyPr>
          <a:lstStyle/>
          <a:p>
            <a:r>
              <a:rPr lang="en-US" sz="3200" dirty="0" smtClean="0"/>
              <a:t>If Reese </a:t>
            </a:r>
            <a:r>
              <a:rPr lang="en-US" sz="3200" i="1" dirty="0" smtClean="0">
                <a:solidFill>
                  <a:srgbClr val="008000"/>
                </a:solidFill>
              </a:rPr>
              <a:t>has 5 </a:t>
            </a:r>
            <a:r>
              <a:rPr lang="en-US" sz="3200" dirty="0" smtClean="0"/>
              <a:t>fish and </a:t>
            </a:r>
            <a:r>
              <a:rPr lang="en-US" sz="3200" dirty="0" err="1" smtClean="0"/>
              <a:t>Kaelah</a:t>
            </a:r>
            <a:r>
              <a:rPr lang="en-US" sz="3200" dirty="0" smtClean="0"/>
              <a:t> </a:t>
            </a:r>
            <a:r>
              <a:rPr lang="en-US" sz="3200" i="1" dirty="0" smtClean="0">
                <a:solidFill>
                  <a:srgbClr val="0000FF"/>
                </a:solidFill>
              </a:rPr>
              <a:t>has 2 times as many</a:t>
            </a:r>
            <a:r>
              <a:rPr lang="en-US" sz="3200" dirty="0" smtClean="0">
                <a:solidFill>
                  <a:srgbClr val="0000FF"/>
                </a:solidFill>
              </a:rPr>
              <a:t> </a:t>
            </a:r>
            <a:r>
              <a:rPr lang="en-US" sz="3200" dirty="0" smtClean="0"/>
              <a:t>fish as Reese; how many fish does Reese have?</a:t>
            </a:r>
          </a:p>
          <a:p>
            <a:pPr marL="0" indent="0">
              <a:buNone/>
            </a:pPr>
            <a:endParaRPr lang="en-US" sz="1000" dirty="0" smtClean="0"/>
          </a:p>
          <a:p>
            <a:pPr marL="0" indent="0">
              <a:buNone/>
            </a:pPr>
            <a:endParaRPr lang="en-US" sz="1000" dirty="0"/>
          </a:p>
          <a:p>
            <a:pPr marL="0" indent="0" algn="ctr">
              <a:buNone/>
            </a:pPr>
            <a:endParaRPr lang="en-US" sz="1000" dirty="0" smtClean="0"/>
          </a:p>
          <a:p>
            <a:pPr marL="0" indent="0">
              <a:buNone/>
            </a:pPr>
            <a:r>
              <a:rPr lang="en-US" sz="1000" dirty="0">
                <a:latin typeface="Handwriting - Dakota"/>
                <a:cs typeface="Handwriting - Dakota"/>
              </a:rPr>
              <a:t> </a:t>
            </a:r>
            <a:r>
              <a:rPr lang="en-US" sz="1000" dirty="0" smtClean="0">
                <a:latin typeface="Handwriting - Dakota"/>
                <a:cs typeface="Handwriting - Dakota"/>
              </a:rPr>
              <a:t>                        </a:t>
            </a:r>
            <a:endParaRPr lang="en-US" sz="1000" dirty="0" smtClean="0"/>
          </a:p>
        </p:txBody>
      </p:sp>
      <p:sp>
        <p:nvSpPr>
          <p:cNvPr id="8" name="Down Arrow 7"/>
          <p:cNvSpPr/>
          <p:nvPr/>
        </p:nvSpPr>
        <p:spPr>
          <a:xfrm rot="360000" flipH="1">
            <a:off x="2613982" y="2554511"/>
            <a:ext cx="625006" cy="1913409"/>
          </a:xfrm>
          <a:prstGeom prst="downArrow">
            <a:avLst/>
          </a:prstGeom>
          <a:gradFill>
            <a:gsLst>
              <a:gs pos="0">
                <a:srgbClr val="008000">
                  <a:alpha val="50000"/>
                </a:srgbClr>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Down Arrow 8"/>
          <p:cNvSpPr/>
          <p:nvPr/>
        </p:nvSpPr>
        <p:spPr>
          <a:xfrm rot="3000000">
            <a:off x="5088203" y="2090335"/>
            <a:ext cx="657474" cy="3010868"/>
          </a:xfrm>
          <a:prstGeom prst="downArrow">
            <a:avLst/>
          </a:prstGeom>
          <a:gradFill>
            <a:gsLst>
              <a:gs pos="0">
                <a:srgbClr val="0000FF">
                  <a:alpha val="50000"/>
                </a:srgbClr>
              </a:gs>
              <a:gs pos="100000">
                <a:srgbClr val="FFFFFF">
                  <a:alpha val="50000"/>
                </a:srgb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2348460" y="4096214"/>
            <a:ext cx="1315380" cy="1200329"/>
          </a:xfrm>
          <a:prstGeom prst="rect">
            <a:avLst/>
          </a:prstGeom>
          <a:noFill/>
        </p:spPr>
        <p:txBody>
          <a:bodyPr wrap="square" rtlCol="0">
            <a:spAutoFit/>
          </a:bodyPr>
          <a:lstStyle/>
          <a:p>
            <a:r>
              <a:rPr lang="en-US" sz="7200" dirty="0">
                <a:solidFill>
                  <a:srgbClr val="008000"/>
                </a:solidFill>
                <a:latin typeface="Handwriting - Dakota"/>
                <a:cs typeface="Handwriting - Dakota"/>
              </a:rPr>
              <a:t>5</a:t>
            </a:r>
            <a:endParaRPr lang="en-US" sz="7200" dirty="0"/>
          </a:p>
        </p:txBody>
      </p:sp>
      <p:sp>
        <p:nvSpPr>
          <p:cNvPr id="11" name="TextBox 10"/>
          <p:cNvSpPr txBox="1"/>
          <p:nvPr/>
        </p:nvSpPr>
        <p:spPr>
          <a:xfrm>
            <a:off x="3797332" y="4142720"/>
            <a:ext cx="1288923" cy="1200329"/>
          </a:xfrm>
          <a:prstGeom prst="rect">
            <a:avLst/>
          </a:prstGeom>
          <a:noFill/>
        </p:spPr>
        <p:txBody>
          <a:bodyPr wrap="square" rtlCol="0">
            <a:spAutoFit/>
          </a:bodyPr>
          <a:lstStyle/>
          <a:p>
            <a:r>
              <a:rPr lang="en-US" sz="7200" dirty="0" smtClean="0">
                <a:solidFill>
                  <a:srgbClr val="0000FF"/>
                </a:solidFill>
                <a:latin typeface="Handwriting - Dakota"/>
                <a:cs typeface="Handwriting - Dakota"/>
              </a:rPr>
              <a:t>2</a:t>
            </a:r>
            <a:endParaRPr lang="en-US" sz="7200" dirty="0">
              <a:solidFill>
                <a:srgbClr val="0000FF"/>
              </a:solidFill>
            </a:endParaRPr>
          </a:p>
        </p:txBody>
      </p:sp>
      <p:sp>
        <p:nvSpPr>
          <p:cNvPr id="12" name="TextBox 11"/>
          <p:cNvSpPr txBox="1"/>
          <p:nvPr/>
        </p:nvSpPr>
        <p:spPr>
          <a:xfrm>
            <a:off x="1524084" y="4120268"/>
            <a:ext cx="5363218" cy="1200329"/>
          </a:xfrm>
          <a:prstGeom prst="rect">
            <a:avLst/>
          </a:prstGeom>
          <a:noFill/>
        </p:spPr>
        <p:txBody>
          <a:bodyPr wrap="square" rtlCol="0">
            <a:spAutoFit/>
          </a:bodyPr>
          <a:lstStyle/>
          <a:p>
            <a:r>
              <a:rPr lang="en-US" sz="7200" dirty="0">
                <a:latin typeface="Handwriting - Dakota"/>
                <a:cs typeface="Handwriting - Dakota"/>
              </a:rPr>
              <a:t> (  x  = ? )</a:t>
            </a:r>
            <a:endParaRPr lang="en-US" sz="7200" dirty="0"/>
          </a:p>
        </p:txBody>
      </p:sp>
    </p:spTree>
    <p:extLst>
      <p:ext uri="{BB962C8B-B14F-4D97-AF65-F5344CB8AC3E}">
        <p14:creationId xmlns:p14="http://schemas.microsoft.com/office/powerpoint/2010/main" xmlns="" val="77758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1000"/>
                                        <p:tgtEl>
                                          <p:spTgt spid="8"/>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1000"/>
                                        <p:tgtEl>
                                          <p:spTgt spid="9"/>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ssolv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dissolv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Division</a:t>
            </a:r>
            <a:endParaRPr lang="en-US" dirty="0"/>
          </a:p>
        </p:txBody>
      </p:sp>
      <p:sp>
        <p:nvSpPr>
          <p:cNvPr id="4" name="TextBox 3"/>
          <p:cNvSpPr txBox="1"/>
          <p:nvPr/>
        </p:nvSpPr>
        <p:spPr>
          <a:xfrm rot="20063921">
            <a:off x="3261818" y="2922585"/>
            <a:ext cx="4316605" cy="923330"/>
          </a:xfrm>
          <a:prstGeom prst="rect">
            <a:avLst/>
          </a:prstGeom>
          <a:noFill/>
          <a:effectLst>
            <a:outerShdw blurRad="50800" dist="38100" dir="8100000" algn="tr" rotWithShape="0">
              <a:prstClr val="black">
                <a:alpha val="40000"/>
              </a:prstClr>
            </a:outerShdw>
          </a:effectLst>
        </p:spPr>
        <p:txBody>
          <a:bodyPr wrap="square" rtlCol="0">
            <a:spAutoFit/>
          </a:bodyPr>
          <a:lstStyle/>
          <a:p>
            <a:r>
              <a:rPr lang="en-US" sz="5400" b="1" dirty="0" smtClean="0">
                <a:ln w="1905"/>
                <a:solidFill>
                  <a:schemeClr val="tx1">
                    <a:lumMod val="75000"/>
                    <a:lumOff val="25000"/>
                  </a:schemeClr>
                </a:solidFill>
                <a:effectLst>
                  <a:glow rad="101600">
                    <a:schemeClr val="accent1">
                      <a:lumMod val="60000"/>
                      <a:lumOff val="40000"/>
                      <a:alpha val="75000"/>
                    </a:schemeClr>
                  </a:glow>
                  <a:innerShdw blurRad="69850" dist="43180" dir="5400000">
                    <a:srgbClr val="000000">
                      <a:alpha val="65000"/>
                    </a:srgbClr>
                  </a:innerShdw>
                </a:effectLst>
                <a:latin typeface="Chalkduster"/>
              </a:rPr>
              <a:t>8 ÷ 2 = 4</a:t>
            </a:r>
            <a:endParaRPr lang="en-US" sz="5400" b="1" dirty="0">
              <a:ln w="1905"/>
              <a:solidFill>
                <a:schemeClr val="tx1">
                  <a:lumMod val="75000"/>
                  <a:lumOff val="25000"/>
                </a:schemeClr>
              </a:solidFill>
              <a:effectLst>
                <a:glow rad="101600">
                  <a:schemeClr val="accent1">
                    <a:lumMod val="60000"/>
                    <a:lumOff val="40000"/>
                    <a:alpha val="75000"/>
                  </a:schemeClr>
                </a:glow>
                <a:innerShdw blurRad="69850" dist="43180" dir="5400000">
                  <a:srgbClr val="000000">
                    <a:alpha val="65000"/>
                  </a:srgbClr>
                </a:innerShdw>
              </a:effectLst>
              <a:latin typeface="Chalkduster"/>
            </a:endParaRPr>
          </a:p>
        </p:txBody>
      </p:sp>
      <p:sp>
        <p:nvSpPr>
          <p:cNvPr id="6" name="TextBox 5"/>
          <p:cNvSpPr txBox="1"/>
          <p:nvPr/>
        </p:nvSpPr>
        <p:spPr>
          <a:xfrm>
            <a:off x="705556" y="1450518"/>
            <a:ext cx="7761111" cy="584776"/>
          </a:xfrm>
          <a:prstGeom prst="rect">
            <a:avLst/>
          </a:prstGeom>
          <a:noFill/>
        </p:spPr>
        <p:txBody>
          <a:bodyPr wrap="square" rtlCol="0">
            <a:spAutoFit/>
          </a:bodyPr>
          <a:lstStyle/>
          <a:p>
            <a:pPr marL="457200" indent="-457200">
              <a:buFont typeface="Arial"/>
              <a:buChar char="•"/>
            </a:pPr>
            <a:r>
              <a:rPr lang="en-US" sz="3200" dirty="0"/>
              <a:t>Division word problems use words like:   </a:t>
            </a:r>
          </a:p>
        </p:txBody>
      </p:sp>
      <p:sp>
        <p:nvSpPr>
          <p:cNvPr id="13" name="TextBox 12"/>
          <p:cNvSpPr txBox="1"/>
          <p:nvPr/>
        </p:nvSpPr>
        <p:spPr>
          <a:xfrm>
            <a:off x="457200" y="2084374"/>
            <a:ext cx="3691467" cy="646331"/>
          </a:xfrm>
          <a:prstGeom prst="rect">
            <a:avLst/>
          </a:prstGeom>
          <a:noFill/>
        </p:spPr>
        <p:txBody>
          <a:bodyPr wrap="square" rtlCol="0">
            <a:spAutoFit/>
          </a:bodyPr>
          <a:lstStyle/>
          <a:p>
            <a:pPr lvl="1"/>
            <a:r>
              <a:rPr lang="en-US" sz="3600" dirty="0" smtClean="0">
                <a:solidFill>
                  <a:srgbClr val="008000"/>
                </a:solidFill>
              </a:rPr>
              <a:t>per</a:t>
            </a:r>
            <a:endParaRPr lang="en-US" sz="3600" dirty="0">
              <a:solidFill>
                <a:srgbClr val="008000"/>
              </a:solidFill>
            </a:endParaRPr>
          </a:p>
        </p:txBody>
      </p:sp>
      <p:sp>
        <p:nvSpPr>
          <p:cNvPr id="14" name="TextBox 13"/>
          <p:cNvSpPr txBox="1"/>
          <p:nvPr/>
        </p:nvSpPr>
        <p:spPr>
          <a:xfrm>
            <a:off x="468490" y="2532027"/>
            <a:ext cx="3691467" cy="646331"/>
          </a:xfrm>
          <a:prstGeom prst="rect">
            <a:avLst/>
          </a:prstGeom>
          <a:noFill/>
        </p:spPr>
        <p:txBody>
          <a:bodyPr wrap="square" rtlCol="0">
            <a:spAutoFit/>
          </a:bodyPr>
          <a:lstStyle/>
          <a:p>
            <a:pPr lvl="1"/>
            <a:r>
              <a:rPr lang="en-US" sz="3600" dirty="0">
                <a:solidFill>
                  <a:srgbClr val="0000FF"/>
                </a:solidFill>
              </a:rPr>
              <a:t>o</a:t>
            </a:r>
            <a:r>
              <a:rPr lang="en-US" sz="3600" dirty="0" smtClean="0">
                <a:solidFill>
                  <a:srgbClr val="0000FF"/>
                </a:solidFill>
              </a:rPr>
              <a:t>ut of</a:t>
            </a:r>
            <a:endParaRPr lang="en-US" sz="3600" dirty="0">
              <a:solidFill>
                <a:srgbClr val="0000FF"/>
              </a:solidFill>
            </a:endParaRPr>
          </a:p>
        </p:txBody>
      </p:sp>
      <p:sp>
        <p:nvSpPr>
          <p:cNvPr id="15" name="TextBox 14"/>
          <p:cNvSpPr txBox="1"/>
          <p:nvPr/>
        </p:nvSpPr>
        <p:spPr>
          <a:xfrm>
            <a:off x="468490" y="2986172"/>
            <a:ext cx="3691467" cy="646331"/>
          </a:xfrm>
          <a:prstGeom prst="rect">
            <a:avLst/>
          </a:prstGeom>
          <a:noFill/>
        </p:spPr>
        <p:txBody>
          <a:bodyPr wrap="square" rtlCol="0">
            <a:spAutoFit/>
          </a:bodyPr>
          <a:lstStyle/>
          <a:p>
            <a:pPr lvl="1"/>
            <a:r>
              <a:rPr lang="en-US" sz="3600" dirty="0">
                <a:solidFill>
                  <a:srgbClr val="FF0000"/>
                </a:solidFill>
              </a:rPr>
              <a:t>r</a:t>
            </a:r>
            <a:r>
              <a:rPr lang="en-US" sz="3600" dirty="0" smtClean="0">
                <a:solidFill>
                  <a:srgbClr val="FF0000"/>
                </a:solidFill>
              </a:rPr>
              <a:t>atio of</a:t>
            </a:r>
            <a:endParaRPr lang="en-US" sz="3600" dirty="0">
              <a:solidFill>
                <a:srgbClr val="FF0000"/>
              </a:solidFill>
            </a:endParaRPr>
          </a:p>
        </p:txBody>
      </p:sp>
      <p:sp>
        <p:nvSpPr>
          <p:cNvPr id="17" name="TextBox 16"/>
          <p:cNvSpPr txBox="1"/>
          <p:nvPr/>
        </p:nvSpPr>
        <p:spPr>
          <a:xfrm>
            <a:off x="468490" y="3422094"/>
            <a:ext cx="3691467" cy="646331"/>
          </a:xfrm>
          <a:prstGeom prst="rect">
            <a:avLst/>
          </a:prstGeom>
          <a:noFill/>
        </p:spPr>
        <p:txBody>
          <a:bodyPr wrap="square" rtlCol="0">
            <a:spAutoFit/>
          </a:bodyPr>
          <a:lstStyle/>
          <a:p>
            <a:pPr lvl="1"/>
            <a:r>
              <a:rPr lang="en-US" sz="3600" dirty="0">
                <a:solidFill>
                  <a:srgbClr val="008000"/>
                </a:solidFill>
              </a:rPr>
              <a:t>q</a:t>
            </a:r>
            <a:r>
              <a:rPr lang="en-US" sz="3600" dirty="0" smtClean="0">
                <a:solidFill>
                  <a:srgbClr val="008000"/>
                </a:solidFill>
              </a:rPr>
              <a:t>uotient of</a:t>
            </a:r>
            <a:endParaRPr lang="en-US" sz="3600" dirty="0">
              <a:solidFill>
                <a:srgbClr val="008000"/>
              </a:solidFill>
            </a:endParaRPr>
          </a:p>
        </p:txBody>
      </p:sp>
    </p:spTree>
    <p:extLst>
      <p:ext uri="{BB962C8B-B14F-4D97-AF65-F5344CB8AC3E}">
        <p14:creationId xmlns:p14="http://schemas.microsoft.com/office/powerpoint/2010/main" xmlns="" val="1279041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mph" presetSubtype="0" grpId="1" nodeType="clickEffect">
                                  <p:stCondLst>
                                    <p:cond delay="0"/>
                                  </p:stCondLst>
                                  <p:childTnLst>
                                    <p:set>
                                      <p:cBhvr rctx="PPT">
                                        <p:cTn id="10" dur="indefinite"/>
                                        <p:tgtEl>
                                          <p:spTgt spid="13"/>
                                        </p:tgtEl>
                                        <p:attrNameLst>
                                          <p:attrName>style.opacity</p:attrName>
                                        </p:attrNameLst>
                                      </p:cBhvr>
                                      <p:to>
                                        <p:strVal val="0.5"/>
                                      </p:to>
                                    </p:set>
                                    <p:animEffect filter="image" prLst="opacity: 0.5">
                                      <p:cBhvr rctx="IE">
                                        <p:cTn id="11" dur="indefinite"/>
                                        <p:tgtEl>
                                          <p:spTgt spid="13"/>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9" presetClass="emph" presetSubtype="0" grpId="1" nodeType="clickEffect">
                                  <p:stCondLst>
                                    <p:cond delay="0"/>
                                  </p:stCondLst>
                                  <p:childTnLst>
                                    <p:set>
                                      <p:cBhvr rctx="PPT">
                                        <p:cTn id="17" dur="indefinite"/>
                                        <p:tgtEl>
                                          <p:spTgt spid="14"/>
                                        </p:tgtEl>
                                        <p:attrNameLst>
                                          <p:attrName>style.opacity</p:attrName>
                                        </p:attrNameLst>
                                      </p:cBhvr>
                                      <p:to>
                                        <p:strVal val="0.5"/>
                                      </p:to>
                                    </p:set>
                                    <p:animEffect filter="image" prLst="opacity: 0.5">
                                      <p:cBhvr rctx="IE">
                                        <p:cTn id="18" dur="indefinite"/>
                                        <p:tgtEl>
                                          <p:spTgt spid="14"/>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mph" presetSubtype="0" grpId="1" nodeType="clickEffect">
                                  <p:stCondLst>
                                    <p:cond delay="0"/>
                                  </p:stCondLst>
                                  <p:childTnLst>
                                    <p:set>
                                      <p:cBhvr rctx="PPT">
                                        <p:cTn id="24" dur="indefinite"/>
                                        <p:tgtEl>
                                          <p:spTgt spid="15"/>
                                        </p:tgtEl>
                                        <p:attrNameLst>
                                          <p:attrName>style.opacity</p:attrName>
                                        </p:attrNameLst>
                                      </p:cBhvr>
                                      <p:to>
                                        <p:strVal val="0.5"/>
                                      </p:to>
                                    </p:set>
                                    <p:animEffect filter="image" prLst="opacity: 0.5">
                                      <p:cBhvr rctx="IE">
                                        <p:cTn id="25" dur="indefinite"/>
                                        <p:tgtEl>
                                          <p:spTgt spid="15"/>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9" presetClass="emph" presetSubtype="0" grpId="1" nodeType="clickEffect">
                                  <p:stCondLst>
                                    <p:cond delay="0"/>
                                  </p:stCondLst>
                                  <p:childTnLst>
                                    <p:set>
                                      <p:cBhvr rctx="PPT">
                                        <p:cTn id="31" dur="indefinite"/>
                                        <p:tgtEl>
                                          <p:spTgt spid="17"/>
                                        </p:tgtEl>
                                        <p:attrNameLst>
                                          <p:attrName>style.opacity</p:attrName>
                                        </p:attrNameLst>
                                      </p:cBhvr>
                                      <p:to>
                                        <p:strVal val="0.5"/>
                                      </p:to>
                                    </p:set>
                                    <p:animEffect filter="image" prLst="opacity: 0.5">
                                      <p:cBhvr rctx="IE">
                                        <p:cTn id="32" dur="indefinite"/>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7" grpId="0"/>
      <p:bldP spid="1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Division Word Problem:</a:t>
            </a:r>
            <a:endParaRPr lang="en-US" dirty="0"/>
          </a:p>
        </p:txBody>
      </p:sp>
      <p:sp>
        <p:nvSpPr>
          <p:cNvPr id="3" name="Content Placeholder 2"/>
          <p:cNvSpPr>
            <a:spLocks noGrp="1"/>
          </p:cNvSpPr>
          <p:nvPr>
            <p:ph idx="1"/>
          </p:nvPr>
        </p:nvSpPr>
        <p:spPr>
          <a:xfrm>
            <a:off x="457200" y="2086678"/>
            <a:ext cx="8229600" cy="3896433"/>
          </a:xfrm>
        </p:spPr>
        <p:txBody>
          <a:bodyPr>
            <a:normAutofit/>
          </a:bodyPr>
          <a:lstStyle/>
          <a:p>
            <a:r>
              <a:rPr lang="en-US" sz="3200" dirty="0" smtClean="0"/>
              <a:t>If </a:t>
            </a:r>
            <a:r>
              <a:rPr lang="en-US" sz="3200" dirty="0" err="1" smtClean="0"/>
              <a:t>Layla</a:t>
            </a:r>
            <a:r>
              <a:rPr lang="en-US" sz="3200" dirty="0" smtClean="0"/>
              <a:t> had 15 cookies and ate the same amount each day for 5 days how many did she eat </a:t>
            </a:r>
            <a:r>
              <a:rPr lang="en-US" sz="3200" b="1" i="1" dirty="0" smtClean="0"/>
              <a:t>per </a:t>
            </a:r>
            <a:r>
              <a:rPr lang="en-US" sz="3200" dirty="0" smtClean="0"/>
              <a:t>day? </a:t>
            </a:r>
          </a:p>
          <a:p>
            <a:pPr marL="0" indent="0">
              <a:buNone/>
            </a:pPr>
            <a:endParaRPr lang="en-US" sz="1000" dirty="0" smtClean="0"/>
          </a:p>
        </p:txBody>
      </p:sp>
    </p:spTree>
    <p:extLst>
      <p:ext uri="{BB962C8B-B14F-4D97-AF65-F5344CB8AC3E}">
        <p14:creationId xmlns:p14="http://schemas.microsoft.com/office/powerpoint/2010/main" xmlns="" val="19054907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Division Word Problem:</a:t>
            </a:r>
            <a:endParaRPr lang="en-US" dirty="0"/>
          </a:p>
        </p:txBody>
      </p:sp>
      <p:sp>
        <p:nvSpPr>
          <p:cNvPr id="3" name="Content Placeholder 2"/>
          <p:cNvSpPr>
            <a:spLocks noGrp="1"/>
          </p:cNvSpPr>
          <p:nvPr>
            <p:ph idx="1"/>
          </p:nvPr>
        </p:nvSpPr>
        <p:spPr>
          <a:xfrm>
            <a:off x="457200" y="2086678"/>
            <a:ext cx="8229600" cy="3896433"/>
          </a:xfrm>
        </p:spPr>
        <p:txBody>
          <a:bodyPr>
            <a:normAutofit/>
          </a:bodyPr>
          <a:lstStyle/>
          <a:p>
            <a:r>
              <a:rPr lang="en-US" sz="3200" dirty="0" smtClean="0"/>
              <a:t>If </a:t>
            </a:r>
            <a:r>
              <a:rPr lang="en-US" sz="3200" dirty="0" err="1" smtClean="0"/>
              <a:t>Layla</a:t>
            </a:r>
            <a:r>
              <a:rPr lang="en-US" sz="3200" dirty="0" smtClean="0"/>
              <a:t> </a:t>
            </a:r>
            <a:r>
              <a:rPr lang="en-US" sz="3200" i="1" dirty="0" smtClean="0">
                <a:solidFill>
                  <a:srgbClr val="008000"/>
                </a:solidFill>
              </a:rPr>
              <a:t>had 15 </a:t>
            </a:r>
            <a:r>
              <a:rPr lang="en-US" sz="3200" dirty="0" smtClean="0"/>
              <a:t>cookies </a:t>
            </a:r>
            <a:r>
              <a:rPr lang="en-US" sz="3200" i="1" dirty="0" smtClean="0"/>
              <a:t>and </a:t>
            </a:r>
            <a:r>
              <a:rPr lang="en-US" sz="3200" i="1" dirty="0" smtClean="0">
                <a:solidFill>
                  <a:srgbClr val="0000FF"/>
                </a:solidFill>
              </a:rPr>
              <a:t>ate the same amount each day for 5 days </a:t>
            </a:r>
            <a:r>
              <a:rPr lang="en-US" sz="3200" dirty="0" smtClean="0"/>
              <a:t>how many did she eat </a:t>
            </a:r>
            <a:r>
              <a:rPr lang="en-US" sz="3200" b="1" i="1" dirty="0" smtClean="0"/>
              <a:t>per </a:t>
            </a:r>
            <a:r>
              <a:rPr lang="en-US" sz="3200" dirty="0" smtClean="0"/>
              <a:t>day? </a:t>
            </a:r>
          </a:p>
          <a:p>
            <a:pPr marL="0" indent="0">
              <a:buNone/>
            </a:pPr>
            <a:endParaRPr lang="en-US" sz="1000" dirty="0" smtClean="0"/>
          </a:p>
        </p:txBody>
      </p:sp>
      <p:sp>
        <p:nvSpPr>
          <p:cNvPr id="4" name="Down Arrow 3"/>
          <p:cNvSpPr/>
          <p:nvPr/>
        </p:nvSpPr>
        <p:spPr>
          <a:xfrm rot="360000" flipH="1">
            <a:off x="2593274" y="2546480"/>
            <a:ext cx="492482" cy="2316570"/>
          </a:xfrm>
          <a:prstGeom prst="downArrow">
            <a:avLst/>
          </a:prstGeom>
          <a:gradFill>
            <a:gsLst>
              <a:gs pos="0">
                <a:srgbClr val="008000">
                  <a:alpha val="50000"/>
                </a:srgbClr>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Down Arrow 4"/>
          <p:cNvSpPr/>
          <p:nvPr/>
        </p:nvSpPr>
        <p:spPr>
          <a:xfrm flipH="1">
            <a:off x="4233013" y="3108732"/>
            <a:ext cx="604668" cy="1773711"/>
          </a:xfrm>
          <a:prstGeom prst="downArrow">
            <a:avLst/>
          </a:prstGeom>
          <a:gradFill>
            <a:gsLst>
              <a:gs pos="0">
                <a:srgbClr val="0000FF">
                  <a:alpha val="50000"/>
                </a:srgbClr>
              </a:gs>
              <a:gs pos="100000">
                <a:srgbClr val="FFFFFF">
                  <a:alpha val="50000"/>
                </a:srgb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1359592" y="4486652"/>
            <a:ext cx="6819211" cy="1200329"/>
          </a:xfrm>
          <a:prstGeom prst="rect">
            <a:avLst/>
          </a:prstGeom>
          <a:noFill/>
        </p:spPr>
        <p:txBody>
          <a:bodyPr wrap="square" rtlCol="0">
            <a:spAutoFit/>
          </a:bodyPr>
          <a:lstStyle/>
          <a:p>
            <a:r>
              <a:rPr lang="en-US" sz="7200" dirty="0">
                <a:latin typeface="Handwriting - Dakota"/>
                <a:cs typeface="Handwriting - Dakota"/>
              </a:rPr>
              <a:t> </a:t>
            </a:r>
            <a:r>
              <a:rPr lang="en-US" sz="7200" dirty="0" smtClean="0">
                <a:latin typeface="Handwriting - Dakota"/>
                <a:cs typeface="Handwriting - Dakota"/>
              </a:rPr>
              <a:t>(   /    </a:t>
            </a:r>
            <a:r>
              <a:rPr lang="en-US" sz="7200" dirty="0">
                <a:latin typeface="Handwriting - Dakota"/>
                <a:cs typeface="Handwriting - Dakota"/>
              </a:rPr>
              <a:t>= ? )</a:t>
            </a:r>
            <a:endParaRPr lang="en-US" sz="7200" dirty="0"/>
          </a:p>
        </p:txBody>
      </p:sp>
      <p:sp>
        <p:nvSpPr>
          <p:cNvPr id="7" name="TextBox 6"/>
          <p:cNvSpPr txBox="1"/>
          <p:nvPr/>
        </p:nvSpPr>
        <p:spPr>
          <a:xfrm>
            <a:off x="2348460" y="4350212"/>
            <a:ext cx="1315380" cy="1200329"/>
          </a:xfrm>
          <a:prstGeom prst="rect">
            <a:avLst/>
          </a:prstGeom>
          <a:noFill/>
        </p:spPr>
        <p:txBody>
          <a:bodyPr wrap="square" rtlCol="0">
            <a:spAutoFit/>
          </a:bodyPr>
          <a:lstStyle/>
          <a:p>
            <a:r>
              <a:rPr lang="en-US" sz="7200" dirty="0" smtClean="0">
                <a:solidFill>
                  <a:srgbClr val="008000"/>
                </a:solidFill>
                <a:latin typeface="Handwriting - Dakota"/>
                <a:cs typeface="Handwriting - Dakota"/>
              </a:rPr>
              <a:t>15</a:t>
            </a:r>
            <a:endParaRPr lang="en-US" sz="7200" dirty="0">
              <a:solidFill>
                <a:srgbClr val="008000"/>
              </a:solidFill>
            </a:endParaRPr>
          </a:p>
        </p:txBody>
      </p:sp>
      <p:sp>
        <p:nvSpPr>
          <p:cNvPr id="8" name="TextBox 7"/>
          <p:cNvSpPr txBox="1"/>
          <p:nvPr/>
        </p:nvSpPr>
        <p:spPr>
          <a:xfrm>
            <a:off x="4165958" y="4361502"/>
            <a:ext cx="1315380" cy="1200329"/>
          </a:xfrm>
          <a:prstGeom prst="rect">
            <a:avLst/>
          </a:prstGeom>
          <a:noFill/>
        </p:spPr>
        <p:txBody>
          <a:bodyPr wrap="square" rtlCol="0">
            <a:spAutoFit/>
          </a:bodyPr>
          <a:lstStyle/>
          <a:p>
            <a:r>
              <a:rPr lang="en-US" sz="7200" dirty="0" smtClean="0">
                <a:solidFill>
                  <a:srgbClr val="0000FF"/>
                </a:solidFill>
                <a:latin typeface="Handwriting - Dakota"/>
                <a:cs typeface="Handwriting - Dakota"/>
              </a:rPr>
              <a:t>5</a:t>
            </a:r>
            <a:endParaRPr lang="en-US" sz="7200" dirty="0">
              <a:solidFill>
                <a:srgbClr val="0000FF"/>
              </a:solidFill>
            </a:endParaRPr>
          </a:p>
        </p:txBody>
      </p:sp>
    </p:spTree>
    <p:extLst>
      <p:ext uri="{BB962C8B-B14F-4D97-AF65-F5344CB8AC3E}">
        <p14:creationId xmlns:p14="http://schemas.microsoft.com/office/powerpoint/2010/main" xmlns="" val="124966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1000"/>
                                        <p:tgtEl>
                                          <p:spTgt spid="4"/>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1000"/>
                                        <p:tgtEl>
                                          <p:spTgt spid="5"/>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dissolve">
                                      <p:cBhvr>
                                        <p:cTn id="20" dur="500"/>
                                        <p:tgtEl>
                                          <p:spTgt spid="7"/>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ssolv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Three</a:t>
            </a:r>
            <a:endParaRPr lang="en-US" dirty="0"/>
          </a:p>
        </p:txBody>
      </p:sp>
      <p:sp>
        <p:nvSpPr>
          <p:cNvPr id="3" name="Content Placeholder 2"/>
          <p:cNvSpPr>
            <a:spLocks noGrp="1"/>
          </p:cNvSpPr>
          <p:nvPr>
            <p:ph idx="1"/>
          </p:nvPr>
        </p:nvSpPr>
        <p:spPr/>
        <p:txBody>
          <a:bodyPr>
            <a:normAutofit/>
          </a:bodyPr>
          <a:lstStyle/>
          <a:p>
            <a:r>
              <a:rPr lang="en-US" sz="3200" dirty="0" smtClean="0"/>
              <a:t>Solve the Problem</a:t>
            </a:r>
            <a:r>
              <a:rPr lang="en-US" sz="500" dirty="0" smtClean="0"/>
              <a:t>   </a:t>
            </a:r>
          </a:p>
          <a:p>
            <a:endParaRPr lang="en-US" sz="500" dirty="0"/>
          </a:p>
          <a:p>
            <a:endParaRPr lang="en-US" sz="500" dirty="0" smtClean="0"/>
          </a:p>
          <a:p>
            <a:pPr lvl="1"/>
            <a:r>
              <a:rPr lang="en-US" sz="2400" dirty="0" smtClean="0"/>
              <a:t>Using one of the many problem solving strategies</a:t>
            </a:r>
            <a:endParaRPr lang="en-US" sz="2400" dirty="0"/>
          </a:p>
        </p:txBody>
      </p:sp>
      <p:pic>
        <p:nvPicPr>
          <p:cNvPr id="4" name="Picture 3"/>
          <p:cNvPicPr>
            <a:picLocks noChangeAspect="1"/>
          </p:cNvPicPr>
          <p:nvPr/>
        </p:nvPicPr>
        <p:blipFill>
          <a:blip r:embed="rId2"/>
          <a:stretch>
            <a:fillRect/>
          </a:stretch>
        </p:blipFill>
        <p:spPr>
          <a:xfrm>
            <a:off x="1556561" y="2858555"/>
            <a:ext cx="5999167" cy="3999445"/>
          </a:xfrm>
          <a:prstGeom prst="rect">
            <a:avLst/>
          </a:prstGeom>
        </p:spPr>
      </p:pic>
    </p:spTree>
    <p:extLst>
      <p:ext uri="{BB962C8B-B14F-4D97-AF65-F5344CB8AC3E}">
        <p14:creationId xmlns:p14="http://schemas.microsoft.com/office/powerpoint/2010/main" xmlns="" val="14220847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Choose a Strategy to Solve the Problem: </a:t>
            </a:r>
            <a:endParaRPr lang="en-US" dirty="0"/>
          </a:p>
        </p:txBody>
      </p:sp>
      <p:sp>
        <p:nvSpPr>
          <p:cNvPr id="3" name="Content Placeholder 2"/>
          <p:cNvSpPr>
            <a:spLocks noGrp="1"/>
          </p:cNvSpPr>
          <p:nvPr>
            <p:ph idx="1"/>
          </p:nvPr>
        </p:nvSpPr>
        <p:spPr>
          <a:xfrm>
            <a:off x="457200" y="1978572"/>
            <a:ext cx="8229600" cy="4525963"/>
          </a:xfrm>
        </p:spPr>
        <p:txBody>
          <a:bodyPr>
            <a:normAutofit/>
          </a:bodyPr>
          <a:lstStyle/>
          <a:p>
            <a:r>
              <a:rPr lang="en-US" sz="3200" dirty="0" smtClean="0"/>
              <a:t>Work Backwards</a:t>
            </a:r>
          </a:p>
          <a:p>
            <a:r>
              <a:rPr lang="en-US" sz="3200" dirty="0" smtClean="0"/>
              <a:t>Use drawings and illustrations</a:t>
            </a:r>
          </a:p>
          <a:p>
            <a:r>
              <a:rPr lang="en-US" sz="3200" dirty="0" smtClean="0"/>
              <a:t>Create an equation</a:t>
            </a:r>
          </a:p>
          <a:p>
            <a:r>
              <a:rPr lang="en-US" sz="3200" dirty="0" smtClean="0"/>
              <a:t>Make a table</a:t>
            </a:r>
          </a:p>
          <a:p>
            <a:r>
              <a:rPr lang="en-US" sz="3200" dirty="0" smtClean="0"/>
              <a:t>Guess and check</a:t>
            </a:r>
          </a:p>
          <a:p>
            <a:r>
              <a:rPr lang="en-US" sz="3200" dirty="0" smtClean="0"/>
              <a:t>Or use your own strategy </a:t>
            </a:r>
            <a:endParaRPr lang="en-US" sz="3200" dirty="0"/>
          </a:p>
        </p:txBody>
      </p:sp>
    </p:spTree>
    <p:extLst>
      <p:ext uri="{BB962C8B-B14F-4D97-AF65-F5344CB8AC3E}">
        <p14:creationId xmlns:p14="http://schemas.microsoft.com/office/powerpoint/2010/main" xmlns="" val="41958356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Four</a:t>
            </a:r>
            <a:endParaRPr lang="en-US" dirty="0"/>
          </a:p>
        </p:txBody>
      </p:sp>
      <p:sp>
        <p:nvSpPr>
          <p:cNvPr id="3" name="Content Placeholder 2"/>
          <p:cNvSpPr>
            <a:spLocks noGrp="1"/>
          </p:cNvSpPr>
          <p:nvPr>
            <p:ph idx="1"/>
          </p:nvPr>
        </p:nvSpPr>
        <p:spPr/>
        <p:txBody>
          <a:bodyPr>
            <a:normAutofit/>
          </a:bodyPr>
          <a:lstStyle/>
          <a:p>
            <a:r>
              <a:rPr lang="en-US" sz="3200" dirty="0" smtClean="0"/>
              <a:t>Write the answer to the word problem</a:t>
            </a:r>
          </a:p>
          <a:p>
            <a:pPr lvl="1"/>
            <a:r>
              <a:rPr lang="en-US" sz="2800" dirty="0" smtClean="0"/>
              <a:t>Remember</a:t>
            </a:r>
          </a:p>
          <a:p>
            <a:pPr lvl="2"/>
            <a:r>
              <a:rPr lang="en-US" sz="2400" dirty="0" smtClean="0"/>
              <a:t>What you are trying to find, do you need more than one answer? </a:t>
            </a:r>
          </a:p>
          <a:p>
            <a:pPr lvl="2"/>
            <a:r>
              <a:rPr lang="en-US" sz="2400" dirty="0" smtClean="0"/>
              <a:t>Identify your answer in units, such as miles per hour, inches, or apples</a:t>
            </a:r>
          </a:p>
          <a:p>
            <a:pPr lvl="2"/>
            <a:r>
              <a:rPr lang="en-US" sz="2400" dirty="0" smtClean="0"/>
              <a:t>Double check your answer</a:t>
            </a:r>
            <a:endParaRPr lang="en-US" sz="2400" dirty="0"/>
          </a:p>
        </p:txBody>
      </p:sp>
    </p:spTree>
    <p:extLst>
      <p:ext uri="{BB962C8B-B14F-4D97-AF65-F5344CB8AC3E}">
        <p14:creationId xmlns:p14="http://schemas.microsoft.com/office/powerpoint/2010/main" xmlns="" val="11740389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One</a:t>
            </a:r>
            <a:endParaRPr lang="en-US" dirty="0"/>
          </a:p>
        </p:txBody>
      </p:sp>
      <p:sp>
        <p:nvSpPr>
          <p:cNvPr id="3" name="Content Placeholder 2"/>
          <p:cNvSpPr>
            <a:spLocks noGrp="1"/>
          </p:cNvSpPr>
          <p:nvPr>
            <p:ph idx="1"/>
          </p:nvPr>
        </p:nvSpPr>
        <p:spPr>
          <a:xfrm>
            <a:off x="457200" y="1417638"/>
            <a:ext cx="8229600" cy="3774849"/>
          </a:xfrm>
        </p:spPr>
        <p:txBody>
          <a:bodyPr/>
          <a:lstStyle/>
          <a:p>
            <a:r>
              <a:rPr lang="en-US" sz="3200" dirty="0"/>
              <a:t>Read the </a:t>
            </a:r>
            <a:r>
              <a:rPr lang="en-US" sz="3200" dirty="0" smtClean="0"/>
              <a:t>word </a:t>
            </a:r>
            <a:r>
              <a:rPr lang="en-US" sz="3200" dirty="0"/>
              <a:t>problem </a:t>
            </a:r>
            <a:r>
              <a:rPr lang="en-US" sz="3200" dirty="0" smtClean="0"/>
              <a:t>carefully and </a:t>
            </a:r>
            <a:r>
              <a:rPr lang="en-US" sz="3200" dirty="0"/>
              <a:t>identify the important information you will need to solve the problem.</a:t>
            </a:r>
          </a:p>
          <a:p>
            <a:endParaRPr lang="en-US" dirty="0"/>
          </a:p>
        </p:txBody>
      </p:sp>
      <p:pic>
        <p:nvPicPr>
          <p:cNvPr id="7" name="Picture 6"/>
          <p:cNvPicPr>
            <a:picLocks noChangeAspect="1"/>
          </p:cNvPicPr>
          <p:nvPr/>
        </p:nvPicPr>
        <p:blipFill>
          <a:blip r:embed="rId2">
            <a:extLst>
              <a:ext uri="{BEBA8EAE-BF5A-486C-A8C5-ECC9F3942E4B}">
                <a14:imgProps xmlns:a14="http://schemas.microsoft.com/office/drawing/2010/main" xmlns="">
                  <a14:imgLayer r:embed="rId3">
                    <a14:imgEffect>
                      <a14:backgroundRemoval t="13750" b="88750" l="5667" r="96500">
                        <a14:backgroundMark x1="56000" y1="73250" x2="56000" y2="73250"/>
                        <a14:backgroundMark x1="27833" y1="63000" x2="16000" y2="54000"/>
                        <a14:backgroundMark x1="52667" y1="66500" x2="62333" y2="73250"/>
                      </a14:backgroundRemoval>
                    </a14:imgEffect>
                    <a14:imgEffect>
                      <a14:artisticPlasticWrap/>
                    </a14:imgEffect>
                  </a14:imgLayer>
                </a14:imgProps>
              </a:ext>
            </a:extLst>
          </a:blip>
          <a:stretch>
            <a:fillRect/>
          </a:stretch>
        </p:blipFill>
        <p:spPr>
          <a:xfrm rot="21146700">
            <a:off x="1517264" y="2690060"/>
            <a:ext cx="7169536" cy="4779691"/>
          </a:xfrm>
          <a:prstGeom prst="rect">
            <a:avLst/>
          </a:prstGeom>
        </p:spPr>
      </p:pic>
      <p:pic>
        <p:nvPicPr>
          <p:cNvPr id="8" name="Picture 7"/>
          <p:cNvPicPr>
            <a:picLocks noChangeAspect="1"/>
          </p:cNvPicPr>
          <p:nvPr/>
        </p:nvPicPr>
        <p:blipFill>
          <a:blip r:embed="rId4">
            <a:extLst>
              <a:ext uri="{BEBA8EAE-BF5A-486C-A8C5-ECC9F3942E4B}">
                <a14:imgProps xmlns:a14="http://schemas.microsoft.com/office/drawing/2010/main" xmlns="">
                  <a14:imgLayer r:embed="rId5">
                    <a14:imgEffect>
                      <a14:backgroundRemoval t="10000" b="90000" l="10000" r="90000"/>
                    </a14:imgEffect>
                  </a14:imgLayer>
                </a14:imgProps>
              </a:ext>
            </a:extLst>
          </a:blip>
          <a:stretch>
            <a:fillRect/>
          </a:stretch>
        </p:blipFill>
        <p:spPr>
          <a:xfrm>
            <a:off x="2455334" y="5192085"/>
            <a:ext cx="1411111" cy="1411111"/>
          </a:xfrm>
          <a:prstGeom prst="rect">
            <a:avLst/>
          </a:prstGeom>
        </p:spPr>
      </p:pic>
      <p:pic>
        <p:nvPicPr>
          <p:cNvPr id="9" name="Picture 8"/>
          <p:cNvPicPr>
            <a:picLocks noChangeAspect="1"/>
          </p:cNvPicPr>
          <p:nvPr/>
        </p:nvPicPr>
        <p:blipFill>
          <a:blip r:embed="rId4">
            <a:extLst>
              <a:ext uri="{BEBA8EAE-BF5A-486C-A8C5-ECC9F3942E4B}">
                <a14:imgProps xmlns:a14="http://schemas.microsoft.com/office/drawing/2010/main" xmlns="">
                  <a14:imgLayer r:embed="rId5">
                    <a14:imgEffect>
                      <a14:backgroundRemoval t="10000" b="90000" l="10000" r="90000"/>
                    </a14:imgEffect>
                  </a14:imgLayer>
                </a14:imgProps>
              </a:ext>
            </a:extLst>
          </a:blip>
          <a:stretch>
            <a:fillRect/>
          </a:stretch>
        </p:blipFill>
        <p:spPr>
          <a:xfrm>
            <a:off x="5006623" y="5361819"/>
            <a:ext cx="1411111" cy="1411111"/>
          </a:xfrm>
          <a:prstGeom prst="rect">
            <a:avLst/>
          </a:prstGeom>
        </p:spPr>
      </p:pic>
    </p:spTree>
    <p:extLst>
      <p:ext uri="{BB962C8B-B14F-4D97-AF65-F5344CB8AC3E}">
        <p14:creationId xmlns:p14="http://schemas.microsoft.com/office/powerpoint/2010/main" xmlns="" val="275521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8378"/>
            <a:ext cx="8229600" cy="1600200"/>
          </a:xfrm>
        </p:spPr>
        <p:txBody>
          <a:bodyPr/>
          <a:lstStyle/>
          <a:p>
            <a:r>
              <a:rPr lang="en-US" dirty="0" smtClean="0"/>
              <a:t>Answer Example</a:t>
            </a:r>
            <a:endParaRPr lang="en-US" dirty="0"/>
          </a:p>
        </p:txBody>
      </p:sp>
      <p:sp>
        <p:nvSpPr>
          <p:cNvPr id="3" name="Content Placeholder 2"/>
          <p:cNvSpPr>
            <a:spLocks noGrp="1"/>
          </p:cNvSpPr>
          <p:nvPr>
            <p:ph idx="1"/>
          </p:nvPr>
        </p:nvSpPr>
        <p:spPr/>
        <p:txBody>
          <a:bodyPr>
            <a:normAutofit lnSpcReduction="10000"/>
          </a:bodyPr>
          <a:lstStyle/>
          <a:p>
            <a:r>
              <a:rPr lang="en-US" sz="3200" dirty="0" smtClean="0"/>
              <a:t>If </a:t>
            </a:r>
            <a:r>
              <a:rPr lang="en-US" sz="3200" dirty="0" err="1" smtClean="0"/>
              <a:t>Brayden</a:t>
            </a:r>
            <a:r>
              <a:rPr lang="en-US" sz="3200" dirty="0" smtClean="0"/>
              <a:t> has 3 apples and 7 oranges how many more oranges does he have than apples?</a:t>
            </a:r>
          </a:p>
          <a:p>
            <a:pPr lvl="1"/>
            <a:endParaRPr lang="en-US" sz="2400" dirty="0"/>
          </a:p>
          <a:p>
            <a:pPr lvl="1"/>
            <a:r>
              <a:rPr lang="en-US" sz="2400" dirty="0" smtClean="0"/>
              <a:t>Wrong way to answer:</a:t>
            </a:r>
          </a:p>
          <a:p>
            <a:pPr lvl="2"/>
            <a:r>
              <a:rPr lang="en-US" sz="2400" dirty="0" smtClean="0"/>
              <a:t>4 (even though this is the right answer it is not complete)</a:t>
            </a:r>
          </a:p>
          <a:p>
            <a:pPr lvl="1"/>
            <a:endParaRPr lang="en-US" sz="2400" dirty="0"/>
          </a:p>
          <a:p>
            <a:pPr lvl="1"/>
            <a:r>
              <a:rPr lang="en-US" sz="2400" dirty="0" smtClean="0"/>
              <a:t>Correct way </a:t>
            </a:r>
            <a:r>
              <a:rPr lang="en-US" sz="2400" dirty="0"/>
              <a:t>to answer:</a:t>
            </a:r>
          </a:p>
          <a:p>
            <a:pPr lvl="2"/>
            <a:r>
              <a:rPr lang="en-US" sz="2400" dirty="0" err="1" smtClean="0"/>
              <a:t>Brayden</a:t>
            </a:r>
            <a:r>
              <a:rPr lang="en-US" sz="2400" dirty="0" smtClean="0"/>
              <a:t> has 4 more oranges than apples.</a:t>
            </a:r>
            <a:endParaRPr lang="en-US" sz="2400" dirty="0"/>
          </a:p>
          <a:p>
            <a:pPr lvl="2"/>
            <a:endParaRPr lang="en-US" sz="2400" dirty="0" smtClean="0"/>
          </a:p>
        </p:txBody>
      </p:sp>
    </p:spTree>
    <p:extLst>
      <p:ext uri="{BB962C8B-B14F-4D97-AF65-F5344CB8AC3E}">
        <p14:creationId xmlns:p14="http://schemas.microsoft.com/office/powerpoint/2010/main" xmlns="" val="40033966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 3 = </a:t>
            </a:r>
            <a:endParaRPr lang="en-US" dirty="0"/>
          </a:p>
        </p:txBody>
      </p:sp>
      <p:pic>
        <p:nvPicPr>
          <p:cNvPr id="9" name="Picture 8"/>
          <p:cNvPicPr>
            <a:picLocks noChangeAspect="1"/>
          </p:cNvPicPr>
          <p:nvPr/>
        </p:nvPicPr>
        <p:blipFill>
          <a:blip r:embed="rId2"/>
          <a:stretch>
            <a:fillRect/>
          </a:stretch>
        </p:blipFill>
        <p:spPr>
          <a:xfrm>
            <a:off x="191412" y="4016024"/>
            <a:ext cx="1248124" cy="1300976"/>
          </a:xfrm>
          <a:prstGeom prst="rect">
            <a:avLst/>
          </a:prstGeom>
        </p:spPr>
      </p:pic>
      <p:pic>
        <p:nvPicPr>
          <p:cNvPr id="8" name="Content Placeholder 5"/>
          <p:cNvPicPr>
            <a:picLocks noChangeAspect="1"/>
          </p:cNvPicPr>
          <p:nvPr/>
        </p:nvPicPr>
        <p:blipFill>
          <a:blip r:embed="rId3"/>
          <a:srcRect l="-45877" r="-45877"/>
          <a:stretch>
            <a:fillRect/>
          </a:stretch>
        </p:blipFill>
        <p:spPr>
          <a:xfrm>
            <a:off x="-587945" y="1600200"/>
            <a:ext cx="2671998" cy="1469496"/>
          </a:xfrm>
          <a:prstGeom prst="rect">
            <a:avLst/>
          </a:prstGeom>
        </p:spPr>
      </p:pic>
      <p:pic>
        <p:nvPicPr>
          <p:cNvPr id="10" name="Picture 9"/>
          <p:cNvPicPr>
            <a:picLocks noChangeAspect="1"/>
          </p:cNvPicPr>
          <p:nvPr/>
        </p:nvPicPr>
        <p:blipFill>
          <a:blip r:embed="rId2"/>
          <a:stretch>
            <a:fillRect/>
          </a:stretch>
        </p:blipFill>
        <p:spPr>
          <a:xfrm>
            <a:off x="1489523" y="3991170"/>
            <a:ext cx="1248124" cy="1300976"/>
          </a:xfrm>
          <a:prstGeom prst="rect">
            <a:avLst/>
          </a:prstGeom>
        </p:spPr>
      </p:pic>
      <p:pic>
        <p:nvPicPr>
          <p:cNvPr id="11" name="Picture 10"/>
          <p:cNvPicPr>
            <a:picLocks noChangeAspect="1"/>
          </p:cNvPicPr>
          <p:nvPr/>
        </p:nvPicPr>
        <p:blipFill>
          <a:blip r:embed="rId2"/>
          <a:stretch>
            <a:fillRect/>
          </a:stretch>
        </p:blipFill>
        <p:spPr>
          <a:xfrm>
            <a:off x="5203491" y="3942459"/>
            <a:ext cx="1248124" cy="1300976"/>
          </a:xfrm>
          <a:prstGeom prst="rect">
            <a:avLst/>
          </a:prstGeom>
        </p:spPr>
      </p:pic>
      <p:pic>
        <p:nvPicPr>
          <p:cNvPr id="12" name="Picture 11"/>
          <p:cNvPicPr>
            <a:picLocks noChangeAspect="1"/>
          </p:cNvPicPr>
          <p:nvPr/>
        </p:nvPicPr>
        <p:blipFill>
          <a:blip r:embed="rId2"/>
          <a:stretch>
            <a:fillRect/>
          </a:stretch>
        </p:blipFill>
        <p:spPr>
          <a:xfrm>
            <a:off x="6439624" y="3942459"/>
            <a:ext cx="1248124" cy="1300976"/>
          </a:xfrm>
          <a:prstGeom prst="rect">
            <a:avLst/>
          </a:prstGeom>
        </p:spPr>
      </p:pic>
      <p:pic>
        <p:nvPicPr>
          <p:cNvPr id="13" name="Picture 12"/>
          <p:cNvPicPr>
            <a:picLocks noChangeAspect="1"/>
          </p:cNvPicPr>
          <p:nvPr/>
        </p:nvPicPr>
        <p:blipFill>
          <a:blip r:embed="rId2"/>
          <a:stretch>
            <a:fillRect/>
          </a:stretch>
        </p:blipFill>
        <p:spPr>
          <a:xfrm>
            <a:off x="3983589" y="3970848"/>
            <a:ext cx="1248124" cy="1300976"/>
          </a:xfrm>
          <a:prstGeom prst="rect">
            <a:avLst/>
          </a:prstGeom>
        </p:spPr>
      </p:pic>
      <p:pic>
        <p:nvPicPr>
          <p:cNvPr id="14" name="Picture 13"/>
          <p:cNvPicPr>
            <a:picLocks noChangeAspect="1"/>
          </p:cNvPicPr>
          <p:nvPr/>
        </p:nvPicPr>
        <p:blipFill>
          <a:blip r:embed="rId2"/>
          <a:stretch>
            <a:fillRect/>
          </a:stretch>
        </p:blipFill>
        <p:spPr>
          <a:xfrm>
            <a:off x="7689152" y="3942459"/>
            <a:ext cx="1248124" cy="1300976"/>
          </a:xfrm>
          <a:prstGeom prst="rect">
            <a:avLst/>
          </a:prstGeom>
        </p:spPr>
      </p:pic>
      <p:pic>
        <p:nvPicPr>
          <p:cNvPr id="16" name="Picture 15"/>
          <p:cNvPicPr>
            <a:picLocks noChangeAspect="1"/>
          </p:cNvPicPr>
          <p:nvPr/>
        </p:nvPicPr>
        <p:blipFill>
          <a:blip r:embed="rId2"/>
          <a:stretch>
            <a:fillRect/>
          </a:stretch>
        </p:blipFill>
        <p:spPr>
          <a:xfrm>
            <a:off x="2757052" y="3970848"/>
            <a:ext cx="1248124" cy="1300976"/>
          </a:xfrm>
          <a:prstGeom prst="rect">
            <a:avLst/>
          </a:prstGeom>
        </p:spPr>
      </p:pic>
      <p:pic>
        <p:nvPicPr>
          <p:cNvPr id="7" name="Content Placeholder 5"/>
          <p:cNvPicPr>
            <a:picLocks noChangeAspect="1"/>
          </p:cNvPicPr>
          <p:nvPr/>
        </p:nvPicPr>
        <p:blipFill>
          <a:blip r:embed="rId3"/>
          <a:srcRect l="-45877" r="-45877"/>
          <a:stretch>
            <a:fillRect/>
          </a:stretch>
        </p:blipFill>
        <p:spPr>
          <a:xfrm>
            <a:off x="699006" y="1600200"/>
            <a:ext cx="2671998" cy="1469496"/>
          </a:xfrm>
          <a:prstGeom prst="rect">
            <a:avLst/>
          </a:prstGeom>
        </p:spPr>
      </p:pic>
      <p:pic>
        <p:nvPicPr>
          <p:cNvPr id="19" name="Content Placeholder 5"/>
          <p:cNvPicPr>
            <a:picLocks noChangeAspect="1"/>
          </p:cNvPicPr>
          <p:nvPr/>
        </p:nvPicPr>
        <p:blipFill>
          <a:blip r:embed="rId3"/>
          <a:srcRect l="-45877" r="-45877"/>
          <a:stretch>
            <a:fillRect/>
          </a:stretch>
        </p:blipFill>
        <p:spPr>
          <a:xfrm>
            <a:off x="1952064" y="1583268"/>
            <a:ext cx="2671998" cy="1469496"/>
          </a:xfrm>
          <a:prstGeom prst="rect">
            <a:avLst/>
          </a:prstGeom>
        </p:spPr>
      </p:pic>
      <p:sp>
        <p:nvSpPr>
          <p:cNvPr id="20" name="TextBox 19"/>
          <p:cNvSpPr txBox="1"/>
          <p:nvPr/>
        </p:nvSpPr>
        <p:spPr>
          <a:xfrm>
            <a:off x="4307521" y="4205112"/>
            <a:ext cx="677334" cy="769441"/>
          </a:xfrm>
          <a:prstGeom prst="rect">
            <a:avLst/>
          </a:prstGeom>
          <a:noFill/>
        </p:spPr>
        <p:txBody>
          <a:bodyPr wrap="square" rtlCol="0">
            <a:spAutoFit/>
          </a:bodyPr>
          <a:lstStyle/>
          <a:p>
            <a:r>
              <a:rPr lang="en-US" sz="4400" dirty="0" smtClean="0">
                <a:latin typeface="Chalkduster"/>
                <a:cs typeface="Chalkduster"/>
              </a:rPr>
              <a:t>1</a:t>
            </a:r>
            <a:endParaRPr lang="en-US" sz="4400" dirty="0">
              <a:latin typeface="Chalkduster"/>
              <a:cs typeface="Chalkduster"/>
            </a:endParaRPr>
          </a:p>
        </p:txBody>
      </p:sp>
      <p:sp>
        <p:nvSpPr>
          <p:cNvPr id="22" name="TextBox 21"/>
          <p:cNvSpPr txBox="1"/>
          <p:nvPr/>
        </p:nvSpPr>
        <p:spPr>
          <a:xfrm>
            <a:off x="5504135" y="4216402"/>
            <a:ext cx="677334" cy="769441"/>
          </a:xfrm>
          <a:prstGeom prst="rect">
            <a:avLst/>
          </a:prstGeom>
          <a:noFill/>
        </p:spPr>
        <p:txBody>
          <a:bodyPr wrap="square" rtlCol="0">
            <a:spAutoFit/>
          </a:bodyPr>
          <a:lstStyle/>
          <a:p>
            <a:r>
              <a:rPr lang="en-US" sz="4400" dirty="0">
                <a:latin typeface="Chalkduster"/>
                <a:cs typeface="Chalkduster"/>
              </a:rPr>
              <a:t>2</a:t>
            </a:r>
          </a:p>
        </p:txBody>
      </p:sp>
      <p:sp>
        <p:nvSpPr>
          <p:cNvPr id="23" name="TextBox 22"/>
          <p:cNvSpPr txBox="1"/>
          <p:nvPr/>
        </p:nvSpPr>
        <p:spPr>
          <a:xfrm>
            <a:off x="6716371" y="4216402"/>
            <a:ext cx="677334" cy="769441"/>
          </a:xfrm>
          <a:prstGeom prst="rect">
            <a:avLst/>
          </a:prstGeom>
          <a:noFill/>
        </p:spPr>
        <p:txBody>
          <a:bodyPr wrap="square" rtlCol="0">
            <a:spAutoFit/>
          </a:bodyPr>
          <a:lstStyle/>
          <a:p>
            <a:r>
              <a:rPr lang="en-US" sz="4400" dirty="0">
                <a:latin typeface="Chalkduster"/>
                <a:cs typeface="Chalkduster"/>
              </a:rPr>
              <a:t>3</a:t>
            </a:r>
          </a:p>
        </p:txBody>
      </p:sp>
      <p:sp>
        <p:nvSpPr>
          <p:cNvPr id="24" name="TextBox 23"/>
          <p:cNvSpPr txBox="1"/>
          <p:nvPr/>
        </p:nvSpPr>
        <p:spPr>
          <a:xfrm>
            <a:off x="7929917" y="4188180"/>
            <a:ext cx="677334" cy="769441"/>
          </a:xfrm>
          <a:prstGeom prst="rect">
            <a:avLst/>
          </a:prstGeom>
          <a:noFill/>
        </p:spPr>
        <p:txBody>
          <a:bodyPr wrap="square" rtlCol="0">
            <a:spAutoFit/>
          </a:bodyPr>
          <a:lstStyle/>
          <a:p>
            <a:r>
              <a:rPr lang="en-US" sz="4400" dirty="0">
                <a:latin typeface="Chalkduster"/>
                <a:cs typeface="Chalkduster"/>
              </a:rPr>
              <a:t>4</a:t>
            </a:r>
          </a:p>
        </p:txBody>
      </p:sp>
      <p:sp>
        <p:nvSpPr>
          <p:cNvPr id="26" name="TextBox 25"/>
          <p:cNvSpPr txBox="1"/>
          <p:nvPr/>
        </p:nvSpPr>
        <p:spPr>
          <a:xfrm>
            <a:off x="5649476" y="462384"/>
            <a:ext cx="668550" cy="769441"/>
          </a:xfrm>
          <a:prstGeom prst="rect">
            <a:avLst/>
          </a:prstGeom>
          <a:noFill/>
        </p:spPr>
        <p:txBody>
          <a:bodyPr wrap="square" rtlCol="0">
            <a:spAutoFit/>
          </a:bodyPr>
          <a:lstStyle/>
          <a:p>
            <a:r>
              <a:rPr lang="en-US" sz="4400" dirty="0">
                <a:solidFill>
                  <a:schemeClr val="tx1">
                    <a:lumMod val="95000"/>
                    <a:lumOff val="5000"/>
                  </a:schemeClr>
                </a:solidFill>
              </a:rPr>
              <a:t>4</a:t>
            </a:r>
          </a:p>
        </p:txBody>
      </p:sp>
      <p:sp>
        <p:nvSpPr>
          <p:cNvPr id="27" name="TextBox 26"/>
          <p:cNvSpPr txBox="1"/>
          <p:nvPr/>
        </p:nvSpPr>
        <p:spPr>
          <a:xfrm>
            <a:off x="0" y="5842000"/>
            <a:ext cx="9144000" cy="646331"/>
          </a:xfrm>
          <a:prstGeom prst="rect">
            <a:avLst/>
          </a:prstGeom>
          <a:noFill/>
        </p:spPr>
        <p:txBody>
          <a:bodyPr wrap="square" rtlCol="0">
            <a:spAutoFit/>
          </a:bodyPr>
          <a:lstStyle/>
          <a:p>
            <a:pPr algn="ctr"/>
            <a:r>
              <a:rPr lang="en-US" sz="3600" dirty="0" err="1" smtClean="0"/>
              <a:t>Brayden</a:t>
            </a:r>
            <a:r>
              <a:rPr lang="en-US" sz="3600" dirty="0" smtClean="0"/>
              <a:t> has 4 more oranges than apples.</a:t>
            </a:r>
            <a:endParaRPr lang="en-US" sz="3600" dirty="0"/>
          </a:p>
        </p:txBody>
      </p:sp>
    </p:spTree>
    <p:extLst>
      <p:ext uri="{BB962C8B-B14F-4D97-AF65-F5344CB8AC3E}">
        <p14:creationId xmlns:p14="http://schemas.microsoft.com/office/powerpoint/2010/main" xmlns="" val="252222056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 0  L 0 0.33333  E" pathEditMode="relative" ptsTypes="">
                                      <p:cBhvr>
                                        <p:cTn id="6" dur="1200" fill="hold"/>
                                        <p:tgtEl>
                                          <p:spTgt spid="8"/>
                                        </p:tgtEl>
                                        <p:attrNameLst>
                                          <p:attrName>ppt_x</p:attrName>
                                          <p:attrName>ppt_y</p:attrName>
                                        </p:attrNameLst>
                                      </p:cBhvr>
                                    </p:animMotion>
                                  </p:childTnLst>
                                </p:cTn>
                              </p:par>
                            </p:childTnLst>
                          </p:cTn>
                        </p:par>
                        <p:par>
                          <p:cTn id="7" fill="hold">
                            <p:stCondLst>
                              <p:cond delay="1200"/>
                            </p:stCondLst>
                            <p:childTnLst>
                              <p:par>
                                <p:cTn id="8" presetID="42" presetClass="path" presetSubtype="0" accel="50000" decel="50000" fill="hold" nodeType="afterEffect">
                                  <p:stCondLst>
                                    <p:cond delay="0"/>
                                  </p:stCondLst>
                                  <p:childTnLst>
                                    <p:animMotion origin="layout" path="M 0 0  L 0 0.33333  E" pathEditMode="relative" ptsTypes="">
                                      <p:cBhvr>
                                        <p:cTn id="9" dur="1000" fill="hold"/>
                                        <p:tgtEl>
                                          <p:spTgt spid="7"/>
                                        </p:tgtEl>
                                        <p:attrNameLst>
                                          <p:attrName>ppt_x</p:attrName>
                                          <p:attrName>ppt_y</p:attrName>
                                        </p:attrNameLst>
                                      </p:cBhvr>
                                    </p:animMotion>
                                  </p:childTnLst>
                                </p:cTn>
                              </p:par>
                            </p:childTnLst>
                          </p:cTn>
                        </p:par>
                        <p:par>
                          <p:cTn id="10" fill="hold">
                            <p:stCondLst>
                              <p:cond delay="2200"/>
                            </p:stCondLst>
                            <p:childTnLst>
                              <p:par>
                                <p:cTn id="11" presetID="42" presetClass="path" presetSubtype="0" accel="50000" decel="50000" fill="hold" nodeType="afterEffect">
                                  <p:stCondLst>
                                    <p:cond delay="0"/>
                                  </p:stCondLst>
                                  <p:childTnLst>
                                    <p:animMotion origin="layout" path="M 0 0  L 0 0.33333  E" pathEditMode="relative" ptsTypes="">
                                      <p:cBhvr>
                                        <p:cTn id="12" dur="1000" fill="hold"/>
                                        <p:tgtEl>
                                          <p:spTgt spid="19"/>
                                        </p:tgtEl>
                                        <p:attrNameLst>
                                          <p:attrName>ppt_x</p:attrName>
                                          <p:attrName>ppt_y</p:attrName>
                                        </p:attrNameLst>
                                      </p:cBhvr>
                                    </p:animMotion>
                                  </p:childTnLst>
                                </p:cTn>
                              </p:par>
                            </p:childTnLst>
                          </p:cTn>
                        </p:par>
                        <p:par>
                          <p:cTn id="13" fill="hold">
                            <p:stCondLst>
                              <p:cond delay="3200"/>
                            </p:stCondLst>
                            <p:childTnLst>
                              <p:par>
                                <p:cTn id="14" presetID="1" presetClass="entr" presetSubtype="0" fill="hold" grpId="0" nodeType="afterEffect">
                                  <p:stCondLst>
                                    <p:cond delay="0"/>
                                  </p:stCondLst>
                                  <p:childTnLst>
                                    <p:set>
                                      <p:cBhvr>
                                        <p:cTn id="15" dur="1" fill="hold">
                                          <p:stCondLst>
                                            <p:cond delay="609"/>
                                          </p:stCondLst>
                                        </p:cTn>
                                        <p:tgtEl>
                                          <p:spTgt spid="20"/>
                                        </p:tgtEl>
                                        <p:attrNameLst>
                                          <p:attrName>style.visibility</p:attrName>
                                        </p:attrNameLst>
                                      </p:cBhvr>
                                      <p:to>
                                        <p:strVal val="visible"/>
                                      </p:to>
                                    </p:set>
                                  </p:childTnLst>
                                </p:cTn>
                              </p:par>
                            </p:childTnLst>
                          </p:cTn>
                        </p:par>
                        <p:par>
                          <p:cTn id="16" fill="hold">
                            <p:stCondLst>
                              <p:cond delay="3810"/>
                            </p:stCondLst>
                            <p:childTnLst>
                              <p:par>
                                <p:cTn id="17" presetID="1" presetClass="entr" presetSubtype="0" fill="hold" grpId="0" nodeType="afterEffect">
                                  <p:stCondLst>
                                    <p:cond delay="0"/>
                                  </p:stCondLst>
                                  <p:childTnLst>
                                    <p:set>
                                      <p:cBhvr>
                                        <p:cTn id="18" dur="1" fill="hold">
                                          <p:stCondLst>
                                            <p:cond delay="509"/>
                                          </p:stCondLst>
                                        </p:cTn>
                                        <p:tgtEl>
                                          <p:spTgt spid="22"/>
                                        </p:tgtEl>
                                        <p:attrNameLst>
                                          <p:attrName>style.visibility</p:attrName>
                                        </p:attrNameLst>
                                      </p:cBhvr>
                                      <p:to>
                                        <p:strVal val="visible"/>
                                      </p:to>
                                    </p:set>
                                  </p:childTnLst>
                                </p:cTn>
                              </p:par>
                            </p:childTnLst>
                          </p:cTn>
                        </p:par>
                        <p:par>
                          <p:cTn id="19" fill="hold">
                            <p:stCondLst>
                              <p:cond delay="4320"/>
                            </p:stCondLst>
                            <p:childTnLst>
                              <p:par>
                                <p:cTn id="20" presetID="1" presetClass="entr" presetSubtype="0" fill="hold" grpId="0" nodeType="afterEffect">
                                  <p:stCondLst>
                                    <p:cond delay="0"/>
                                  </p:stCondLst>
                                  <p:childTnLst>
                                    <p:set>
                                      <p:cBhvr>
                                        <p:cTn id="21" dur="1" fill="hold">
                                          <p:stCondLst>
                                            <p:cond delay="509"/>
                                          </p:stCondLst>
                                        </p:cTn>
                                        <p:tgtEl>
                                          <p:spTgt spid="23"/>
                                        </p:tgtEl>
                                        <p:attrNameLst>
                                          <p:attrName>style.visibility</p:attrName>
                                        </p:attrNameLst>
                                      </p:cBhvr>
                                      <p:to>
                                        <p:strVal val="visible"/>
                                      </p:to>
                                    </p:set>
                                  </p:childTnLst>
                                </p:cTn>
                              </p:par>
                            </p:childTnLst>
                          </p:cTn>
                        </p:par>
                        <p:par>
                          <p:cTn id="22" fill="hold">
                            <p:stCondLst>
                              <p:cond delay="4830"/>
                            </p:stCondLst>
                            <p:childTnLst>
                              <p:par>
                                <p:cTn id="23" presetID="1" presetClass="entr" presetSubtype="0" fill="hold" grpId="0" nodeType="afterEffect">
                                  <p:stCondLst>
                                    <p:cond delay="0"/>
                                  </p:stCondLst>
                                  <p:childTnLst>
                                    <p:set>
                                      <p:cBhvr>
                                        <p:cTn id="24" dur="1" fill="hold">
                                          <p:stCondLst>
                                            <p:cond delay="509"/>
                                          </p:stCondLst>
                                        </p:cTn>
                                        <p:tgtEl>
                                          <p:spTgt spid="24"/>
                                        </p:tgtEl>
                                        <p:attrNameLst>
                                          <p:attrName>style.visibility</p:attrName>
                                        </p:attrNameLst>
                                      </p:cBhvr>
                                      <p:to>
                                        <p:strVal val="visible"/>
                                      </p:to>
                                    </p:set>
                                  </p:childTnLst>
                                </p:cTn>
                              </p:par>
                            </p:childTnLst>
                          </p:cTn>
                        </p:par>
                        <p:par>
                          <p:cTn id="25" fill="hold">
                            <p:stCondLst>
                              <p:cond delay="5340"/>
                            </p:stCondLst>
                            <p:childTnLst>
                              <p:par>
                                <p:cTn id="26" presetID="1" presetClass="entr" presetSubtype="0" fill="hold" grpId="0" nodeType="afterEffect">
                                  <p:stCondLst>
                                    <p:cond delay="0"/>
                                  </p:stCondLst>
                                  <p:childTnLst>
                                    <p:set>
                                      <p:cBhvr>
                                        <p:cTn id="27" dur="1" fill="hold">
                                          <p:stCondLst>
                                            <p:cond delay="809"/>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White Boards Ready?</a:t>
            </a:r>
            <a:endParaRPr lang="en-US" dirty="0"/>
          </a:p>
        </p:txBody>
      </p:sp>
      <p:pic>
        <p:nvPicPr>
          <p:cNvPr id="4" name="Content Placeholder 3"/>
          <p:cNvPicPr>
            <a:picLocks noGrp="1" noChangeAspect="1"/>
          </p:cNvPicPr>
          <p:nvPr>
            <p:ph idx="1"/>
          </p:nvPr>
        </p:nvPicPr>
        <p:blipFill>
          <a:blip r:embed="rId2"/>
          <a:srcRect t="13336" b="13336"/>
          <a:stretch>
            <a:fillRect/>
          </a:stretch>
        </p:blipFill>
        <p:spPr/>
      </p:pic>
    </p:spTree>
    <p:extLst>
      <p:ext uri="{BB962C8B-B14F-4D97-AF65-F5344CB8AC3E}">
        <p14:creationId xmlns:p14="http://schemas.microsoft.com/office/powerpoint/2010/main" xmlns="" val="41443713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Gaston went to 28 ballgames this year.  Last year he went to 64.  How many games did he go to altogether?</a:t>
            </a:r>
            <a:endParaRPr lang="en-US" dirty="0"/>
          </a:p>
        </p:txBody>
      </p:sp>
    </p:spTree>
    <p:extLst>
      <p:ext uri="{BB962C8B-B14F-4D97-AF65-F5344CB8AC3E}">
        <p14:creationId xmlns:p14="http://schemas.microsoft.com/office/powerpoint/2010/main" xmlns="" val="39583540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t>
            </a:r>
            <a:endParaRPr lang="en-US" dirty="0"/>
          </a:p>
        </p:txBody>
      </p:sp>
      <p:sp>
        <p:nvSpPr>
          <p:cNvPr id="3" name="Content Placeholder 2"/>
          <p:cNvSpPr>
            <a:spLocks noGrp="1"/>
          </p:cNvSpPr>
          <p:nvPr>
            <p:ph idx="1"/>
          </p:nvPr>
        </p:nvSpPr>
        <p:spPr/>
        <p:txBody>
          <a:bodyPr>
            <a:normAutofit/>
          </a:bodyPr>
          <a:lstStyle/>
          <a:p>
            <a:r>
              <a:rPr lang="en-US" dirty="0" smtClean="0"/>
              <a:t>Gaston went to 28 ballgames this year.  Last year he went to 64.  How many games did he go to altogether?</a:t>
            </a:r>
            <a:endParaRPr lang="en-US" dirty="0"/>
          </a:p>
          <a:p>
            <a:pPr marL="0" indent="0" algn="ctr">
              <a:buNone/>
            </a:pPr>
            <a:r>
              <a:rPr lang="en-US" dirty="0"/>
              <a:t> </a:t>
            </a:r>
            <a:r>
              <a:rPr lang="en-US" sz="6000" dirty="0" smtClean="0"/>
              <a:t>    </a:t>
            </a:r>
            <a:endParaRPr lang="en-US" sz="6000" dirty="0"/>
          </a:p>
        </p:txBody>
      </p:sp>
      <p:sp>
        <p:nvSpPr>
          <p:cNvPr id="4" name="TextBox 3"/>
          <p:cNvSpPr txBox="1"/>
          <p:nvPr/>
        </p:nvSpPr>
        <p:spPr>
          <a:xfrm>
            <a:off x="457200" y="2954866"/>
            <a:ext cx="6886221" cy="2862322"/>
          </a:xfrm>
          <a:prstGeom prst="rect">
            <a:avLst/>
          </a:prstGeom>
          <a:noFill/>
        </p:spPr>
        <p:txBody>
          <a:bodyPr wrap="square" rtlCol="0">
            <a:spAutoFit/>
          </a:bodyPr>
          <a:lstStyle/>
          <a:p>
            <a:r>
              <a:rPr lang="en-US" dirty="0" smtClean="0"/>
              <a:t>             </a:t>
            </a:r>
            <a:r>
              <a:rPr lang="en-US" sz="6000" dirty="0" smtClean="0"/>
              <a:t>   </a:t>
            </a:r>
            <a:r>
              <a:rPr lang="en-US" sz="6000" dirty="0" smtClean="0">
                <a:latin typeface="Handwriting - Dakota"/>
                <a:cs typeface="Handwriting - Dakota"/>
              </a:rPr>
              <a:t>     28</a:t>
            </a:r>
          </a:p>
          <a:p>
            <a:r>
              <a:rPr lang="en-US" sz="6000" dirty="0" smtClean="0">
                <a:latin typeface="Handwriting - Dakota"/>
                <a:cs typeface="Handwriting - Dakota"/>
              </a:rPr>
              <a:t>      </a:t>
            </a:r>
            <a:r>
              <a:rPr lang="en-US" sz="6000" u="sng" dirty="0" smtClean="0">
                <a:latin typeface="Handwriting - Dakota"/>
                <a:cs typeface="Handwriting - Dakota"/>
              </a:rPr>
              <a:t>+ 64</a:t>
            </a:r>
          </a:p>
          <a:p>
            <a:r>
              <a:rPr lang="en-US" sz="6000" dirty="0" smtClean="0">
                <a:latin typeface="Handwriting - Dakota"/>
                <a:cs typeface="Handwriting - Dakota"/>
              </a:rPr>
              <a:t>         92 games</a:t>
            </a:r>
            <a:endParaRPr lang="en-US" sz="6000" dirty="0">
              <a:latin typeface="Handwriting - Dakota"/>
              <a:cs typeface="Handwriting - Dakota"/>
            </a:endParaRPr>
          </a:p>
        </p:txBody>
      </p:sp>
    </p:spTree>
    <p:extLst>
      <p:ext uri="{BB962C8B-B14F-4D97-AF65-F5344CB8AC3E}">
        <p14:creationId xmlns:p14="http://schemas.microsoft.com/office/powerpoint/2010/main" xmlns="" val="3621351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Alex solved 64 problems during the math contest, Ericka solved 26 more problems.  How many problems did Ericka solve? </a:t>
            </a:r>
            <a:endParaRPr lang="en-US" dirty="0"/>
          </a:p>
        </p:txBody>
      </p:sp>
    </p:spTree>
    <p:extLst>
      <p:ext uri="{BB962C8B-B14F-4D97-AF65-F5344CB8AC3E}">
        <p14:creationId xmlns:p14="http://schemas.microsoft.com/office/powerpoint/2010/main" xmlns="" val="2341492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t>
            </a:r>
            <a:endParaRPr lang="en-US" dirty="0"/>
          </a:p>
        </p:txBody>
      </p:sp>
      <p:sp>
        <p:nvSpPr>
          <p:cNvPr id="3" name="Content Placeholder 2"/>
          <p:cNvSpPr>
            <a:spLocks noGrp="1"/>
          </p:cNvSpPr>
          <p:nvPr>
            <p:ph idx="1"/>
          </p:nvPr>
        </p:nvSpPr>
        <p:spPr/>
        <p:txBody>
          <a:bodyPr/>
          <a:lstStyle/>
          <a:p>
            <a:r>
              <a:rPr lang="en-US" dirty="0" smtClean="0"/>
              <a:t>Alex solved 64 problems during the math contest, Ericka solved 26 more problems.  How many problems did Ericka solve? </a:t>
            </a:r>
            <a:endParaRPr lang="en-US" dirty="0"/>
          </a:p>
        </p:txBody>
      </p:sp>
      <p:sp>
        <p:nvSpPr>
          <p:cNvPr id="4" name="TextBox 3"/>
          <p:cNvSpPr txBox="1"/>
          <p:nvPr/>
        </p:nvSpPr>
        <p:spPr>
          <a:xfrm>
            <a:off x="457200" y="2954866"/>
            <a:ext cx="8229600" cy="2862322"/>
          </a:xfrm>
          <a:prstGeom prst="rect">
            <a:avLst/>
          </a:prstGeom>
          <a:noFill/>
        </p:spPr>
        <p:txBody>
          <a:bodyPr wrap="square" rtlCol="0">
            <a:spAutoFit/>
          </a:bodyPr>
          <a:lstStyle/>
          <a:p>
            <a:r>
              <a:rPr lang="en-US" dirty="0" smtClean="0">
                <a:latin typeface="Handwriting - Dakota"/>
                <a:cs typeface="Handwriting - Dakota"/>
              </a:rPr>
              <a:t>          </a:t>
            </a:r>
            <a:r>
              <a:rPr lang="en-US" sz="6000" dirty="0" smtClean="0">
                <a:latin typeface="Handwriting - Dakota"/>
                <a:cs typeface="Handwriting - Dakota"/>
              </a:rPr>
              <a:t> 64</a:t>
            </a:r>
          </a:p>
          <a:p>
            <a:r>
              <a:rPr lang="en-US" sz="6000" u="sng" dirty="0" smtClean="0">
                <a:latin typeface="Handwriting - Dakota"/>
                <a:cs typeface="Handwriting - Dakota"/>
              </a:rPr>
              <a:t>+  26</a:t>
            </a:r>
          </a:p>
          <a:p>
            <a:r>
              <a:rPr lang="en-US" sz="6000" dirty="0" smtClean="0">
                <a:latin typeface="Handwriting - Dakota"/>
                <a:cs typeface="Handwriting - Dakota"/>
              </a:rPr>
              <a:t>   90 problems</a:t>
            </a:r>
            <a:endParaRPr lang="en-US" sz="6000" dirty="0">
              <a:latin typeface="Handwriting - Dakota"/>
              <a:cs typeface="Handwriting - Dakota"/>
            </a:endParaRPr>
          </a:p>
        </p:txBody>
      </p:sp>
    </p:spTree>
    <p:extLst>
      <p:ext uri="{BB962C8B-B14F-4D97-AF65-F5344CB8AC3E}">
        <p14:creationId xmlns:p14="http://schemas.microsoft.com/office/powerpoint/2010/main" xmlns="" val="325638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GG and Britney started a jewelry business.  If they had 620 beads and it takes 20 beads to make one bracelet, how many bracelets can they make? </a:t>
            </a:r>
          </a:p>
          <a:p>
            <a:endParaRPr lang="en-US" dirty="0"/>
          </a:p>
        </p:txBody>
      </p:sp>
    </p:spTree>
    <p:extLst>
      <p:ext uri="{BB962C8B-B14F-4D97-AF65-F5344CB8AC3E}">
        <p14:creationId xmlns:p14="http://schemas.microsoft.com/office/powerpoint/2010/main" xmlns="" val="31131816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Division</a:t>
            </a:r>
            <a:endParaRPr lang="en-US" dirty="0"/>
          </a:p>
        </p:txBody>
      </p:sp>
      <p:sp>
        <p:nvSpPr>
          <p:cNvPr id="3" name="Content Placeholder 2"/>
          <p:cNvSpPr>
            <a:spLocks noGrp="1"/>
          </p:cNvSpPr>
          <p:nvPr>
            <p:ph idx="1"/>
          </p:nvPr>
        </p:nvSpPr>
        <p:spPr/>
        <p:txBody>
          <a:bodyPr/>
          <a:lstStyle/>
          <a:p>
            <a:r>
              <a:rPr lang="en-US" dirty="0" smtClean="0"/>
              <a:t>GG and Britney started a jewelry business.  If they had 620 beads and it takes 20 beads to make one bracelet, how many bracelets can they make? </a:t>
            </a:r>
          </a:p>
          <a:p>
            <a:endParaRPr lang="en-US" dirty="0"/>
          </a:p>
        </p:txBody>
      </p:sp>
      <p:sp>
        <p:nvSpPr>
          <p:cNvPr id="4" name="TextBox 3"/>
          <p:cNvSpPr txBox="1"/>
          <p:nvPr/>
        </p:nvSpPr>
        <p:spPr>
          <a:xfrm>
            <a:off x="0" y="3707890"/>
            <a:ext cx="9144000" cy="1015663"/>
          </a:xfrm>
          <a:prstGeom prst="rect">
            <a:avLst/>
          </a:prstGeom>
          <a:noFill/>
        </p:spPr>
        <p:txBody>
          <a:bodyPr wrap="square" rtlCol="0">
            <a:spAutoFit/>
          </a:bodyPr>
          <a:lstStyle/>
          <a:p>
            <a:r>
              <a:rPr lang="en-US" dirty="0" smtClean="0">
                <a:latin typeface="Handwriting - Dakota"/>
                <a:cs typeface="Handwriting - Dakota"/>
              </a:rPr>
              <a:t> </a:t>
            </a:r>
            <a:r>
              <a:rPr lang="en-US" sz="6000" dirty="0" smtClean="0">
                <a:latin typeface="Handwriting - Dakota"/>
                <a:cs typeface="Handwriting - Dakota"/>
              </a:rPr>
              <a:t>620 ÷ 20 = 31 bracelets</a:t>
            </a:r>
          </a:p>
        </p:txBody>
      </p:sp>
    </p:spTree>
    <p:extLst>
      <p:ext uri="{BB962C8B-B14F-4D97-AF65-F5344CB8AC3E}">
        <p14:creationId xmlns:p14="http://schemas.microsoft.com/office/powerpoint/2010/main" xmlns="" val="3989179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Nathan had 69 Yu-</a:t>
            </a:r>
            <a:r>
              <a:rPr lang="en-US" dirty="0" err="1" smtClean="0"/>
              <a:t>Gi</a:t>
            </a:r>
            <a:r>
              <a:rPr lang="en-US" dirty="0" smtClean="0"/>
              <a:t>-Oh cards, he gave 35 to his younger cousin.  How many cards did he have left? </a:t>
            </a:r>
          </a:p>
          <a:p>
            <a:endParaRPr lang="en-US" dirty="0"/>
          </a:p>
        </p:txBody>
      </p:sp>
    </p:spTree>
    <p:extLst>
      <p:ext uri="{BB962C8B-B14F-4D97-AF65-F5344CB8AC3E}">
        <p14:creationId xmlns:p14="http://schemas.microsoft.com/office/powerpoint/2010/main" xmlns="" val="37804619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Two</a:t>
            </a:r>
            <a:endParaRPr lang="en-US" dirty="0"/>
          </a:p>
        </p:txBody>
      </p:sp>
      <p:sp>
        <p:nvSpPr>
          <p:cNvPr id="3" name="Content Placeholder 2"/>
          <p:cNvSpPr>
            <a:spLocks noGrp="1"/>
          </p:cNvSpPr>
          <p:nvPr>
            <p:ph idx="1"/>
          </p:nvPr>
        </p:nvSpPr>
        <p:spPr>
          <a:xfrm>
            <a:off x="457200" y="1831482"/>
            <a:ext cx="8229600" cy="4525963"/>
          </a:xfrm>
        </p:spPr>
        <p:txBody>
          <a:bodyPr>
            <a:normAutofit/>
          </a:bodyPr>
          <a:lstStyle/>
          <a:p>
            <a:r>
              <a:rPr lang="en-US" sz="3200" dirty="0" smtClean="0"/>
              <a:t>Identify the type of operation you will need to use:</a:t>
            </a:r>
            <a:r>
              <a:rPr lang="en-US" sz="1000" dirty="0" smtClean="0"/>
              <a:t>  </a:t>
            </a:r>
          </a:p>
          <a:p>
            <a:pPr marL="0" indent="0">
              <a:buNone/>
            </a:pPr>
            <a:endParaRPr lang="en-US" sz="1000" dirty="0" smtClean="0"/>
          </a:p>
          <a:p>
            <a:pPr lvl="1"/>
            <a:r>
              <a:rPr lang="en-US" sz="2400" dirty="0" smtClean="0"/>
              <a:t>Addition</a:t>
            </a:r>
          </a:p>
          <a:p>
            <a:pPr lvl="1"/>
            <a:r>
              <a:rPr lang="en-US" sz="2400" dirty="0" smtClean="0"/>
              <a:t>Subtraction</a:t>
            </a:r>
          </a:p>
          <a:p>
            <a:pPr lvl="1"/>
            <a:r>
              <a:rPr lang="en-US" sz="2400" dirty="0" smtClean="0"/>
              <a:t>Multiplication</a:t>
            </a:r>
          </a:p>
          <a:p>
            <a:pPr lvl="1"/>
            <a:r>
              <a:rPr lang="en-US" sz="2400" dirty="0" smtClean="0"/>
              <a:t>Division</a:t>
            </a:r>
            <a:br>
              <a:rPr lang="en-US" sz="2400" dirty="0" smtClean="0"/>
            </a:br>
            <a:endParaRPr lang="en-US" sz="2400" dirty="0"/>
          </a:p>
        </p:txBody>
      </p:sp>
      <p:pic>
        <p:nvPicPr>
          <p:cNvPr id="5" name="Picture 4"/>
          <p:cNvPicPr>
            <a:picLocks noChangeAspect="1"/>
          </p:cNvPicPr>
          <p:nvPr/>
        </p:nvPicPr>
        <p:blipFill>
          <a:blip r:embed="rId2"/>
          <a:stretch>
            <a:fillRect/>
          </a:stretch>
        </p:blipFill>
        <p:spPr>
          <a:xfrm>
            <a:off x="2003778" y="2413361"/>
            <a:ext cx="7347655" cy="4812940"/>
          </a:xfrm>
          <a:prstGeom prst="rect">
            <a:avLst/>
          </a:prstGeom>
        </p:spPr>
      </p:pic>
    </p:spTree>
    <p:extLst>
      <p:ext uri="{BB962C8B-B14F-4D97-AF65-F5344CB8AC3E}">
        <p14:creationId xmlns:p14="http://schemas.microsoft.com/office/powerpoint/2010/main" xmlns="" val="34651925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Subtraction</a:t>
            </a:r>
            <a:endParaRPr lang="en-US" dirty="0"/>
          </a:p>
        </p:txBody>
      </p:sp>
      <p:sp>
        <p:nvSpPr>
          <p:cNvPr id="3" name="Content Placeholder 2"/>
          <p:cNvSpPr>
            <a:spLocks noGrp="1"/>
          </p:cNvSpPr>
          <p:nvPr>
            <p:ph idx="1"/>
          </p:nvPr>
        </p:nvSpPr>
        <p:spPr/>
        <p:txBody>
          <a:bodyPr/>
          <a:lstStyle/>
          <a:p>
            <a:r>
              <a:rPr lang="en-US" dirty="0" smtClean="0"/>
              <a:t>Nathan had 69 Yu-</a:t>
            </a:r>
            <a:r>
              <a:rPr lang="en-US" dirty="0" err="1" smtClean="0"/>
              <a:t>Gi</a:t>
            </a:r>
            <a:r>
              <a:rPr lang="en-US" dirty="0" smtClean="0"/>
              <a:t>-Oh cards, he gave 35 to his younger cousin.  How many cards did he have left? </a:t>
            </a:r>
          </a:p>
          <a:p>
            <a:endParaRPr lang="en-US" dirty="0"/>
          </a:p>
        </p:txBody>
      </p:sp>
      <p:sp>
        <p:nvSpPr>
          <p:cNvPr id="4" name="TextBox 3"/>
          <p:cNvSpPr txBox="1"/>
          <p:nvPr/>
        </p:nvSpPr>
        <p:spPr>
          <a:xfrm>
            <a:off x="914401" y="2954866"/>
            <a:ext cx="8229599" cy="2862322"/>
          </a:xfrm>
          <a:prstGeom prst="rect">
            <a:avLst/>
          </a:prstGeom>
          <a:noFill/>
        </p:spPr>
        <p:txBody>
          <a:bodyPr wrap="square" rtlCol="0">
            <a:spAutoFit/>
          </a:bodyPr>
          <a:lstStyle/>
          <a:p>
            <a:r>
              <a:rPr lang="en-US" dirty="0" smtClean="0"/>
              <a:t>                 </a:t>
            </a:r>
            <a:r>
              <a:rPr lang="en-US" dirty="0" smtClean="0">
                <a:latin typeface="Handwriting - Dakota"/>
                <a:cs typeface="Handwriting - Dakota"/>
              </a:rPr>
              <a:t>   </a:t>
            </a:r>
            <a:r>
              <a:rPr lang="en-US" sz="6000" dirty="0" smtClean="0">
                <a:latin typeface="Handwriting - Dakota"/>
                <a:cs typeface="Handwriting - Dakota"/>
              </a:rPr>
              <a:t> 69</a:t>
            </a:r>
          </a:p>
          <a:p>
            <a:r>
              <a:rPr lang="en-US" sz="6000" dirty="0" smtClean="0">
                <a:latin typeface="Handwriting - Dakota"/>
                <a:cs typeface="Handwriting - Dakota"/>
              </a:rPr>
              <a:t>   </a:t>
            </a:r>
            <a:r>
              <a:rPr lang="en-US" sz="6000" u="sng" dirty="0" smtClean="0">
                <a:latin typeface="Handwriting - Dakota"/>
                <a:cs typeface="Handwriting - Dakota"/>
              </a:rPr>
              <a:t>- 35</a:t>
            </a:r>
          </a:p>
          <a:p>
            <a:r>
              <a:rPr lang="en-US" sz="6000" dirty="0" smtClean="0">
                <a:latin typeface="Handwriting - Dakota"/>
                <a:cs typeface="Handwriting - Dakota"/>
              </a:rPr>
              <a:t>     34 cards left</a:t>
            </a:r>
            <a:endParaRPr lang="en-US" sz="6000" dirty="0">
              <a:latin typeface="Handwriting - Dakota"/>
              <a:cs typeface="Handwriting - Dakota"/>
            </a:endParaRPr>
          </a:p>
        </p:txBody>
      </p:sp>
    </p:spTree>
    <p:extLst>
      <p:ext uri="{BB962C8B-B14F-4D97-AF65-F5344CB8AC3E}">
        <p14:creationId xmlns:p14="http://schemas.microsoft.com/office/powerpoint/2010/main" xmlns="" val="786398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Lisa can do 82 sit-ups in one minute.  </a:t>
            </a:r>
            <a:r>
              <a:rPr lang="en-US" dirty="0" err="1" smtClean="0"/>
              <a:t>Tyranesia</a:t>
            </a:r>
            <a:r>
              <a:rPr lang="en-US" dirty="0" smtClean="0"/>
              <a:t> can do 50 sit-ups in one minute.  How many fewer sit-ups can </a:t>
            </a:r>
            <a:r>
              <a:rPr lang="en-US" dirty="0" err="1" smtClean="0"/>
              <a:t>Tyranesia</a:t>
            </a:r>
            <a:r>
              <a:rPr lang="en-US" dirty="0" smtClean="0"/>
              <a:t> do?  </a:t>
            </a:r>
            <a:endParaRPr lang="en-US" dirty="0"/>
          </a:p>
        </p:txBody>
      </p:sp>
    </p:spTree>
    <p:extLst>
      <p:ext uri="{BB962C8B-B14F-4D97-AF65-F5344CB8AC3E}">
        <p14:creationId xmlns:p14="http://schemas.microsoft.com/office/powerpoint/2010/main" xmlns="" val="19829988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Subtraction</a:t>
            </a:r>
            <a:endParaRPr lang="en-US" dirty="0"/>
          </a:p>
        </p:txBody>
      </p:sp>
      <p:sp>
        <p:nvSpPr>
          <p:cNvPr id="3" name="Content Placeholder 2"/>
          <p:cNvSpPr>
            <a:spLocks noGrp="1"/>
          </p:cNvSpPr>
          <p:nvPr>
            <p:ph idx="1"/>
          </p:nvPr>
        </p:nvSpPr>
        <p:spPr/>
        <p:txBody>
          <a:bodyPr/>
          <a:lstStyle/>
          <a:p>
            <a:r>
              <a:rPr lang="en-US" dirty="0" smtClean="0"/>
              <a:t>Lisa can do 82 sit-ups in one minute.  </a:t>
            </a:r>
            <a:r>
              <a:rPr lang="en-US" dirty="0" err="1" smtClean="0"/>
              <a:t>Tyranesia</a:t>
            </a:r>
            <a:r>
              <a:rPr lang="en-US" dirty="0" smtClean="0"/>
              <a:t> can do 50 sit-ups in one minute.  How many fewer sit-ups can </a:t>
            </a:r>
            <a:r>
              <a:rPr lang="en-US" dirty="0" err="1" smtClean="0"/>
              <a:t>Tyranesia</a:t>
            </a:r>
            <a:r>
              <a:rPr lang="en-US" dirty="0" smtClean="0"/>
              <a:t> do?  </a:t>
            </a:r>
            <a:endParaRPr lang="en-US" dirty="0"/>
          </a:p>
        </p:txBody>
      </p:sp>
      <p:sp>
        <p:nvSpPr>
          <p:cNvPr id="4" name="TextBox 3"/>
          <p:cNvSpPr txBox="1"/>
          <p:nvPr/>
        </p:nvSpPr>
        <p:spPr>
          <a:xfrm>
            <a:off x="0" y="2954866"/>
            <a:ext cx="9144000" cy="2862322"/>
          </a:xfrm>
          <a:prstGeom prst="rect">
            <a:avLst/>
          </a:prstGeom>
          <a:noFill/>
        </p:spPr>
        <p:txBody>
          <a:bodyPr wrap="square" rtlCol="0">
            <a:spAutoFit/>
          </a:bodyPr>
          <a:lstStyle/>
          <a:p>
            <a:r>
              <a:rPr lang="en-US" sz="6000" dirty="0" smtClean="0"/>
              <a:t>        </a:t>
            </a:r>
            <a:r>
              <a:rPr lang="en-US" sz="6000" dirty="0" smtClean="0">
                <a:latin typeface="Handwriting - Dakota"/>
                <a:cs typeface="Handwriting - Dakota"/>
              </a:rPr>
              <a:t>    82</a:t>
            </a:r>
          </a:p>
          <a:p>
            <a:r>
              <a:rPr lang="en-US" sz="6000" dirty="0" smtClean="0">
                <a:latin typeface="Handwriting - Dakota"/>
                <a:cs typeface="Handwriting - Dakota"/>
              </a:rPr>
              <a:t>    </a:t>
            </a:r>
            <a:r>
              <a:rPr lang="en-US" sz="6000" u="sng" dirty="0" smtClean="0">
                <a:latin typeface="Handwriting - Dakota"/>
                <a:cs typeface="Handwriting - Dakota"/>
              </a:rPr>
              <a:t>-   50</a:t>
            </a:r>
          </a:p>
          <a:p>
            <a:r>
              <a:rPr lang="en-US" sz="6000" dirty="0" smtClean="0">
                <a:latin typeface="Handwriting - Dakota"/>
                <a:cs typeface="Handwriting - Dakota"/>
              </a:rPr>
              <a:t>        32 fewer </a:t>
            </a:r>
            <a:r>
              <a:rPr lang="en-US" sz="6000" dirty="0" err="1" smtClean="0">
                <a:latin typeface="Handwriting - Dakota"/>
                <a:cs typeface="Handwriting - Dakota"/>
              </a:rPr>
              <a:t>situps</a:t>
            </a:r>
            <a:endParaRPr lang="en-US" sz="6000" dirty="0">
              <a:latin typeface="Handwriting - Dakota"/>
              <a:cs typeface="Handwriting - Dakota"/>
            </a:endParaRPr>
          </a:p>
        </p:txBody>
      </p:sp>
    </p:spTree>
    <p:extLst>
      <p:ext uri="{BB962C8B-B14F-4D97-AF65-F5344CB8AC3E}">
        <p14:creationId xmlns:p14="http://schemas.microsoft.com/office/powerpoint/2010/main" xmlns="" val="426043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393497"/>
            <a:ext cx="8229600" cy="4525963"/>
          </a:xfrm>
        </p:spPr>
        <p:txBody>
          <a:bodyPr/>
          <a:lstStyle/>
          <a:p>
            <a:r>
              <a:rPr lang="en-US" dirty="0" smtClean="0"/>
              <a:t>Timothy and Christopher are in a contest to see who can sell the most coupon books for their fourth grade class. Books cost $10 each, Christopher has brought in $150, so how many books does Timothy have to sell to win? </a:t>
            </a:r>
            <a:endParaRPr lang="en-US" dirty="0"/>
          </a:p>
        </p:txBody>
      </p:sp>
    </p:spTree>
    <p:extLst>
      <p:ext uri="{BB962C8B-B14F-4D97-AF65-F5344CB8AC3E}">
        <p14:creationId xmlns:p14="http://schemas.microsoft.com/office/powerpoint/2010/main" xmlns="" val="40320725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Division</a:t>
            </a:r>
            <a:endParaRPr lang="en-US" dirty="0"/>
          </a:p>
        </p:txBody>
      </p:sp>
      <p:sp>
        <p:nvSpPr>
          <p:cNvPr id="3" name="Content Placeholder 2"/>
          <p:cNvSpPr>
            <a:spLocks noGrp="1"/>
          </p:cNvSpPr>
          <p:nvPr>
            <p:ph idx="1"/>
          </p:nvPr>
        </p:nvSpPr>
        <p:spPr>
          <a:xfrm>
            <a:off x="457200" y="1393497"/>
            <a:ext cx="8229600" cy="4525963"/>
          </a:xfrm>
        </p:spPr>
        <p:txBody>
          <a:bodyPr/>
          <a:lstStyle/>
          <a:p>
            <a:r>
              <a:rPr lang="en-US" dirty="0" smtClean="0"/>
              <a:t>Timothy and Christopher are in a contest to see who can sell the most coupon books for their fourth grade class. Books cost $10 each, Christopher has brought in $150, so how many books does Timothy have to sell to win? </a:t>
            </a:r>
            <a:endParaRPr lang="en-US" dirty="0"/>
          </a:p>
        </p:txBody>
      </p:sp>
      <p:sp>
        <p:nvSpPr>
          <p:cNvPr id="4" name="TextBox 3"/>
          <p:cNvSpPr txBox="1"/>
          <p:nvPr/>
        </p:nvSpPr>
        <p:spPr>
          <a:xfrm>
            <a:off x="-15312" y="3950125"/>
            <a:ext cx="9159311" cy="923330"/>
          </a:xfrm>
          <a:prstGeom prst="rect">
            <a:avLst/>
          </a:prstGeom>
          <a:noFill/>
        </p:spPr>
        <p:txBody>
          <a:bodyPr wrap="square" rtlCol="0">
            <a:spAutoFit/>
          </a:bodyPr>
          <a:lstStyle/>
          <a:p>
            <a:pPr algn="ctr"/>
            <a:r>
              <a:rPr lang="en-US" dirty="0" smtClean="0"/>
              <a:t>          </a:t>
            </a:r>
            <a:r>
              <a:rPr lang="en-US" sz="5400" dirty="0" smtClean="0"/>
              <a:t>   </a:t>
            </a:r>
            <a:r>
              <a:rPr lang="en-US" sz="5400" dirty="0" smtClean="0">
                <a:latin typeface="Handwriting - Dakota"/>
                <a:cs typeface="Handwriting - Dakota"/>
              </a:rPr>
              <a:t>150 ÷ 10 = 15 books</a:t>
            </a:r>
          </a:p>
        </p:txBody>
      </p:sp>
      <p:sp>
        <p:nvSpPr>
          <p:cNvPr id="5" name="TextBox 4"/>
          <p:cNvSpPr txBox="1"/>
          <p:nvPr/>
        </p:nvSpPr>
        <p:spPr>
          <a:xfrm>
            <a:off x="-44844" y="5137963"/>
            <a:ext cx="9159312" cy="1292662"/>
          </a:xfrm>
          <a:prstGeom prst="rect">
            <a:avLst/>
          </a:prstGeom>
          <a:noFill/>
        </p:spPr>
        <p:txBody>
          <a:bodyPr wrap="square" rtlCol="0">
            <a:spAutoFit/>
          </a:bodyPr>
          <a:lstStyle/>
          <a:p>
            <a:pPr algn="ctr"/>
            <a:r>
              <a:rPr lang="en-US" sz="6000" dirty="0">
                <a:latin typeface="Handwriting - Dakota"/>
                <a:cs typeface="Handwriting - Dakota"/>
              </a:rPr>
              <a:t>15 + 1 = 16 books to win</a:t>
            </a:r>
          </a:p>
          <a:p>
            <a:pPr algn="ctr"/>
            <a:endParaRPr lang="en-US" dirty="0"/>
          </a:p>
        </p:txBody>
      </p:sp>
    </p:spTree>
    <p:extLst>
      <p:ext uri="{BB962C8B-B14F-4D97-AF65-F5344CB8AC3E}">
        <p14:creationId xmlns:p14="http://schemas.microsoft.com/office/powerpoint/2010/main" xmlns="" val="854304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Brandon collects pennies, he was dropping 30 more pennies into his bank when his dad gave him another handful.  He now has 93 pennies to add to his bank.  How many pennies did Brandon receive from his dad?  </a:t>
            </a:r>
          </a:p>
          <a:p>
            <a:endParaRPr lang="en-US" dirty="0"/>
          </a:p>
        </p:txBody>
      </p:sp>
    </p:spTree>
    <p:extLst>
      <p:ext uri="{BB962C8B-B14F-4D97-AF65-F5344CB8AC3E}">
        <p14:creationId xmlns:p14="http://schemas.microsoft.com/office/powerpoint/2010/main" xmlns="" val="32982201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Subtraction</a:t>
            </a:r>
            <a:endParaRPr lang="en-US" dirty="0"/>
          </a:p>
        </p:txBody>
      </p:sp>
      <p:sp>
        <p:nvSpPr>
          <p:cNvPr id="3" name="Content Placeholder 2"/>
          <p:cNvSpPr>
            <a:spLocks noGrp="1"/>
          </p:cNvSpPr>
          <p:nvPr>
            <p:ph idx="1"/>
          </p:nvPr>
        </p:nvSpPr>
        <p:spPr/>
        <p:txBody>
          <a:bodyPr/>
          <a:lstStyle/>
          <a:p>
            <a:r>
              <a:rPr lang="en-US" dirty="0" smtClean="0"/>
              <a:t>Brandon collects pennies, he was dropping 30 more pennies into his bank when his dad gave him another handful.  He now has 93 pennies to add to his bank.  How many pennies did Brandon receive from his dad?  </a:t>
            </a:r>
          </a:p>
          <a:p>
            <a:endParaRPr lang="en-US" dirty="0"/>
          </a:p>
        </p:txBody>
      </p:sp>
      <p:sp>
        <p:nvSpPr>
          <p:cNvPr id="4" name="TextBox 3"/>
          <p:cNvSpPr txBox="1"/>
          <p:nvPr/>
        </p:nvSpPr>
        <p:spPr>
          <a:xfrm>
            <a:off x="-147660" y="3660422"/>
            <a:ext cx="9144000" cy="2862322"/>
          </a:xfrm>
          <a:prstGeom prst="rect">
            <a:avLst/>
          </a:prstGeom>
          <a:noFill/>
        </p:spPr>
        <p:txBody>
          <a:bodyPr wrap="square" rtlCol="0">
            <a:spAutoFit/>
          </a:bodyPr>
          <a:lstStyle/>
          <a:p>
            <a:r>
              <a:rPr lang="en-US" sz="6000" dirty="0" smtClean="0"/>
              <a:t>   </a:t>
            </a:r>
            <a:r>
              <a:rPr lang="en-US" sz="6000" dirty="0" smtClean="0">
                <a:latin typeface="Handwriting - Dakota"/>
                <a:cs typeface="Handwriting - Dakota"/>
              </a:rPr>
              <a:t>        93</a:t>
            </a:r>
          </a:p>
          <a:p>
            <a:r>
              <a:rPr lang="en-US" sz="6000" dirty="0" smtClean="0">
                <a:latin typeface="Handwriting - Dakota"/>
                <a:cs typeface="Handwriting - Dakota"/>
              </a:rPr>
              <a:t>     </a:t>
            </a:r>
            <a:r>
              <a:rPr lang="en-US" sz="6000" u="sng" dirty="0" smtClean="0">
                <a:latin typeface="Handwriting - Dakota"/>
                <a:cs typeface="Handwriting - Dakota"/>
              </a:rPr>
              <a:t>-   30</a:t>
            </a:r>
          </a:p>
          <a:p>
            <a:r>
              <a:rPr lang="en-US" sz="6000" dirty="0">
                <a:latin typeface="Handwriting - Dakota"/>
                <a:cs typeface="Handwriting - Dakota"/>
              </a:rPr>
              <a:t> </a:t>
            </a:r>
            <a:r>
              <a:rPr lang="en-US" sz="6000" dirty="0" smtClean="0">
                <a:latin typeface="Handwriting - Dakota"/>
                <a:cs typeface="Handwriting - Dakota"/>
              </a:rPr>
              <a:t>        63 more pennies</a:t>
            </a:r>
            <a:endParaRPr lang="en-US" sz="6000" dirty="0">
              <a:latin typeface="Handwriting - Dakota"/>
              <a:cs typeface="Handwriting - Dakota"/>
            </a:endParaRPr>
          </a:p>
        </p:txBody>
      </p:sp>
    </p:spTree>
    <p:extLst>
      <p:ext uri="{BB962C8B-B14F-4D97-AF65-F5344CB8AC3E}">
        <p14:creationId xmlns:p14="http://schemas.microsoft.com/office/powerpoint/2010/main" xmlns="" val="4156200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Dakota was building 19 card houses when Chris  stopped by with his new puppy.  Chris made twice as many card houses as Dakota. Then the puppy ran across the room knocking down 7 of the card houses.  How many houses were not knocked down? </a:t>
            </a:r>
            <a:endParaRPr lang="en-US" dirty="0"/>
          </a:p>
        </p:txBody>
      </p:sp>
    </p:spTree>
    <p:extLst>
      <p:ext uri="{BB962C8B-B14F-4D97-AF65-F5344CB8AC3E}">
        <p14:creationId xmlns:p14="http://schemas.microsoft.com/office/powerpoint/2010/main" xmlns="" val="15877523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Multi-step Problem</a:t>
            </a:r>
            <a:endParaRPr lang="en-US" dirty="0"/>
          </a:p>
        </p:txBody>
      </p:sp>
      <p:sp>
        <p:nvSpPr>
          <p:cNvPr id="3" name="Content Placeholder 2"/>
          <p:cNvSpPr>
            <a:spLocks noGrp="1"/>
          </p:cNvSpPr>
          <p:nvPr>
            <p:ph idx="1"/>
          </p:nvPr>
        </p:nvSpPr>
        <p:spPr/>
        <p:txBody>
          <a:bodyPr/>
          <a:lstStyle/>
          <a:p>
            <a:r>
              <a:rPr lang="en-US" dirty="0" smtClean="0"/>
              <a:t>Dakota was building 19 card houses when Chris  stopped by with his new puppy.  Chris made twice as many card houses as Dakota. Then the puppy ran across the room knocking down 7 of the card houses.  How many houses were not knocked down? </a:t>
            </a:r>
            <a:endParaRPr lang="en-US" dirty="0"/>
          </a:p>
        </p:txBody>
      </p:sp>
      <p:sp>
        <p:nvSpPr>
          <p:cNvPr id="4" name="TextBox 3"/>
          <p:cNvSpPr txBox="1"/>
          <p:nvPr/>
        </p:nvSpPr>
        <p:spPr>
          <a:xfrm>
            <a:off x="1313628" y="4507725"/>
            <a:ext cx="6453405" cy="769441"/>
          </a:xfrm>
          <a:prstGeom prst="rect">
            <a:avLst/>
          </a:prstGeom>
          <a:noFill/>
        </p:spPr>
        <p:txBody>
          <a:bodyPr wrap="square" rtlCol="0">
            <a:spAutoFit/>
          </a:bodyPr>
          <a:lstStyle/>
          <a:p>
            <a:r>
              <a:rPr lang="en-US" sz="4400" dirty="0" smtClean="0">
                <a:latin typeface="Handwriting - Dakota"/>
                <a:cs typeface="Handwriting - Dakota"/>
              </a:rPr>
              <a:t>19 x 2 = 38 Chris made</a:t>
            </a:r>
          </a:p>
        </p:txBody>
      </p:sp>
      <p:sp>
        <p:nvSpPr>
          <p:cNvPr id="6" name="TextBox 5"/>
          <p:cNvSpPr txBox="1"/>
          <p:nvPr/>
        </p:nvSpPr>
        <p:spPr>
          <a:xfrm>
            <a:off x="1254564" y="5191647"/>
            <a:ext cx="7309833" cy="769441"/>
          </a:xfrm>
          <a:prstGeom prst="rect">
            <a:avLst/>
          </a:prstGeom>
          <a:noFill/>
        </p:spPr>
        <p:txBody>
          <a:bodyPr wrap="square" rtlCol="0">
            <a:spAutoFit/>
          </a:bodyPr>
          <a:lstStyle/>
          <a:p>
            <a:r>
              <a:rPr lang="en-US" sz="4400" dirty="0">
                <a:latin typeface="Handwriting - Dakota"/>
                <a:cs typeface="Handwriting - Dakota"/>
              </a:rPr>
              <a:t>38 – 7 = 31 houses left</a:t>
            </a:r>
          </a:p>
        </p:txBody>
      </p:sp>
    </p:spTree>
    <p:extLst>
      <p:ext uri="{BB962C8B-B14F-4D97-AF65-F5344CB8AC3E}">
        <p14:creationId xmlns:p14="http://schemas.microsoft.com/office/powerpoint/2010/main" xmlns="" val="348112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Taylor stopped by Leah’s to show her the new plastic ball she had bought for Pips (her guinea pig) to exercise in when Pips rolled across the floor knocking down the 5 card houses Leah had just built using 29 cards for each. How </a:t>
            </a:r>
            <a:r>
              <a:rPr lang="en-US" dirty="0"/>
              <a:t>many cards </a:t>
            </a:r>
            <a:r>
              <a:rPr lang="en-US" dirty="0" smtClean="0"/>
              <a:t>were knocked </a:t>
            </a:r>
            <a:r>
              <a:rPr lang="en-US" dirty="0"/>
              <a:t>down in all? </a:t>
            </a:r>
          </a:p>
          <a:p>
            <a:endParaRPr lang="en-US" dirty="0"/>
          </a:p>
        </p:txBody>
      </p:sp>
    </p:spTree>
    <p:extLst>
      <p:ext uri="{BB962C8B-B14F-4D97-AF65-F5344CB8AC3E}">
        <p14:creationId xmlns:p14="http://schemas.microsoft.com/office/powerpoint/2010/main" xmlns="" val="5831910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t>
            </a:r>
            <a:endParaRPr lang="en-US" dirty="0"/>
          </a:p>
        </p:txBody>
      </p:sp>
      <p:sp>
        <p:nvSpPr>
          <p:cNvPr id="3" name="Content Placeholder 2"/>
          <p:cNvSpPr>
            <a:spLocks noGrp="1"/>
          </p:cNvSpPr>
          <p:nvPr>
            <p:ph idx="1"/>
          </p:nvPr>
        </p:nvSpPr>
        <p:spPr>
          <a:xfrm>
            <a:off x="457200" y="1509119"/>
            <a:ext cx="8229600" cy="4525963"/>
          </a:xfrm>
        </p:spPr>
        <p:txBody>
          <a:bodyPr/>
          <a:lstStyle/>
          <a:p>
            <a:r>
              <a:rPr lang="en-US" sz="3200" dirty="0" smtClean="0"/>
              <a:t>Addition word problems use words like:   </a:t>
            </a:r>
          </a:p>
        </p:txBody>
      </p:sp>
      <p:pic>
        <p:nvPicPr>
          <p:cNvPr id="4" name="Picture 3"/>
          <p:cNvPicPr>
            <a:picLocks noChangeAspect="1"/>
          </p:cNvPicPr>
          <p:nvPr/>
        </p:nvPicPr>
        <p:blipFill>
          <a:blip r:embed="rId2"/>
          <a:stretch>
            <a:fillRect/>
          </a:stretch>
        </p:blipFill>
        <p:spPr>
          <a:xfrm rot="1023649">
            <a:off x="3485352" y="3259113"/>
            <a:ext cx="3810000" cy="2857500"/>
          </a:xfrm>
          <a:prstGeom prst="rect">
            <a:avLst/>
          </a:prstGeom>
        </p:spPr>
      </p:pic>
      <p:sp>
        <p:nvSpPr>
          <p:cNvPr id="7" name="TextBox 6"/>
          <p:cNvSpPr txBox="1"/>
          <p:nvPr/>
        </p:nvSpPr>
        <p:spPr>
          <a:xfrm>
            <a:off x="457200" y="2084374"/>
            <a:ext cx="3691467" cy="646331"/>
          </a:xfrm>
          <a:prstGeom prst="rect">
            <a:avLst/>
          </a:prstGeom>
          <a:noFill/>
        </p:spPr>
        <p:txBody>
          <a:bodyPr wrap="square" rtlCol="0">
            <a:spAutoFit/>
          </a:bodyPr>
          <a:lstStyle/>
          <a:p>
            <a:pPr lvl="1"/>
            <a:r>
              <a:rPr lang="en-US" sz="3600" dirty="0" smtClean="0">
                <a:solidFill>
                  <a:srgbClr val="008000"/>
                </a:solidFill>
              </a:rPr>
              <a:t>increased </a:t>
            </a:r>
            <a:r>
              <a:rPr lang="en-US" sz="3600" dirty="0">
                <a:solidFill>
                  <a:srgbClr val="008000"/>
                </a:solidFill>
              </a:rPr>
              <a:t>by</a:t>
            </a:r>
          </a:p>
        </p:txBody>
      </p:sp>
      <p:sp>
        <p:nvSpPr>
          <p:cNvPr id="8" name="TextBox 7"/>
          <p:cNvSpPr txBox="1"/>
          <p:nvPr/>
        </p:nvSpPr>
        <p:spPr>
          <a:xfrm>
            <a:off x="468490" y="2532027"/>
            <a:ext cx="3691467" cy="646331"/>
          </a:xfrm>
          <a:prstGeom prst="rect">
            <a:avLst/>
          </a:prstGeom>
          <a:noFill/>
        </p:spPr>
        <p:txBody>
          <a:bodyPr wrap="square" rtlCol="0">
            <a:spAutoFit/>
          </a:bodyPr>
          <a:lstStyle/>
          <a:p>
            <a:pPr lvl="1"/>
            <a:r>
              <a:rPr lang="en-US" sz="3600" dirty="0" smtClean="0">
                <a:solidFill>
                  <a:srgbClr val="0000FF"/>
                </a:solidFill>
              </a:rPr>
              <a:t>more than</a:t>
            </a:r>
            <a:endParaRPr lang="en-US" sz="3600" dirty="0">
              <a:solidFill>
                <a:srgbClr val="0000FF"/>
              </a:solidFill>
            </a:endParaRPr>
          </a:p>
        </p:txBody>
      </p:sp>
      <p:sp>
        <p:nvSpPr>
          <p:cNvPr id="9" name="TextBox 8"/>
          <p:cNvSpPr txBox="1"/>
          <p:nvPr/>
        </p:nvSpPr>
        <p:spPr>
          <a:xfrm>
            <a:off x="513644" y="4296959"/>
            <a:ext cx="3691467" cy="646331"/>
          </a:xfrm>
          <a:prstGeom prst="rect">
            <a:avLst/>
          </a:prstGeom>
          <a:noFill/>
        </p:spPr>
        <p:txBody>
          <a:bodyPr wrap="square" rtlCol="0">
            <a:spAutoFit/>
          </a:bodyPr>
          <a:lstStyle/>
          <a:p>
            <a:pPr lvl="1"/>
            <a:r>
              <a:rPr lang="en-US" sz="3600" dirty="0" smtClean="0">
                <a:solidFill>
                  <a:srgbClr val="FF0000"/>
                </a:solidFill>
              </a:rPr>
              <a:t>sum</a:t>
            </a:r>
            <a:endParaRPr lang="en-US" sz="3600" dirty="0">
              <a:solidFill>
                <a:srgbClr val="FF0000"/>
              </a:solidFill>
            </a:endParaRPr>
          </a:p>
        </p:txBody>
      </p:sp>
      <p:sp>
        <p:nvSpPr>
          <p:cNvPr id="10" name="TextBox 9"/>
          <p:cNvSpPr txBox="1"/>
          <p:nvPr/>
        </p:nvSpPr>
        <p:spPr>
          <a:xfrm>
            <a:off x="496712" y="3875949"/>
            <a:ext cx="3691467" cy="646331"/>
          </a:xfrm>
          <a:prstGeom prst="rect">
            <a:avLst/>
          </a:prstGeom>
          <a:noFill/>
        </p:spPr>
        <p:txBody>
          <a:bodyPr wrap="square" rtlCol="0">
            <a:spAutoFit/>
          </a:bodyPr>
          <a:lstStyle/>
          <a:p>
            <a:pPr lvl="1"/>
            <a:r>
              <a:rPr lang="en-US" sz="3600" dirty="0" smtClean="0">
                <a:solidFill>
                  <a:srgbClr val="0000FF"/>
                </a:solidFill>
              </a:rPr>
              <a:t>together</a:t>
            </a:r>
            <a:endParaRPr lang="en-US" sz="3600" dirty="0">
              <a:solidFill>
                <a:srgbClr val="0000FF"/>
              </a:solidFill>
            </a:endParaRPr>
          </a:p>
        </p:txBody>
      </p:sp>
      <p:sp>
        <p:nvSpPr>
          <p:cNvPr id="11" name="TextBox 10"/>
          <p:cNvSpPr txBox="1"/>
          <p:nvPr/>
        </p:nvSpPr>
        <p:spPr>
          <a:xfrm>
            <a:off x="468490" y="3422094"/>
            <a:ext cx="3691467" cy="646331"/>
          </a:xfrm>
          <a:prstGeom prst="rect">
            <a:avLst/>
          </a:prstGeom>
          <a:noFill/>
        </p:spPr>
        <p:txBody>
          <a:bodyPr wrap="square" rtlCol="0">
            <a:spAutoFit/>
          </a:bodyPr>
          <a:lstStyle/>
          <a:p>
            <a:pPr lvl="1"/>
            <a:r>
              <a:rPr lang="en-US" sz="3600" dirty="0" smtClean="0">
                <a:solidFill>
                  <a:srgbClr val="008000"/>
                </a:solidFill>
              </a:rPr>
              <a:t>combined</a:t>
            </a:r>
            <a:endParaRPr lang="en-US" sz="3600" dirty="0">
              <a:solidFill>
                <a:srgbClr val="008000"/>
              </a:solidFill>
            </a:endParaRPr>
          </a:p>
        </p:txBody>
      </p:sp>
      <p:sp>
        <p:nvSpPr>
          <p:cNvPr id="12" name="TextBox 11"/>
          <p:cNvSpPr txBox="1"/>
          <p:nvPr/>
        </p:nvSpPr>
        <p:spPr>
          <a:xfrm>
            <a:off x="485830" y="4713846"/>
            <a:ext cx="3691467" cy="646331"/>
          </a:xfrm>
          <a:prstGeom prst="rect">
            <a:avLst/>
          </a:prstGeom>
          <a:noFill/>
        </p:spPr>
        <p:txBody>
          <a:bodyPr wrap="square" rtlCol="0">
            <a:spAutoFit/>
          </a:bodyPr>
          <a:lstStyle/>
          <a:p>
            <a:pPr lvl="1"/>
            <a:r>
              <a:rPr lang="en-US" sz="3600" dirty="0">
                <a:solidFill>
                  <a:srgbClr val="008000"/>
                </a:solidFill>
              </a:rPr>
              <a:t>t</a:t>
            </a:r>
            <a:r>
              <a:rPr lang="en-US" sz="3600" dirty="0" smtClean="0">
                <a:solidFill>
                  <a:srgbClr val="008000"/>
                </a:solidFill>
              </a:rPr>
              <a:t>otal of</a:t>
            </a:r>
            <a:endParaRPr lang="en-US" sz="3600" dirty="0">
              <a:solidFill>
                <a:srgbClr val="008000"/>
              </a:solidFill>
            </a:endParaRPr>
          </a:p>
        </p:txBody>
      </p:sp>
      <p:sp>
        <p:nvSpPr>
          <p:cNvPr id="13" name="TextBox 12"/>
          <p:cNvSpPr txBox="1"/>
          <p:nvPr/>
        </p:nvSpPr>
        <p:spPr>
          <a:xfrm>
            <a:off x="468490" y="2986172"/>
            <a:ext cx="3691467" cy="646331"/>
          </a:xfrm>
          <a:prstGeom prst="rect">
            <a:avLst/>
          </a:prstGeom>
          <a:noFill/>
        </p:spPr>
        <p:txBody>
          <a:bodyPr wrap="square" rtlCol="0">
            <a:spAutoFit/>
          </a:bodyPr>
          <a:lstStyle/>
          <a:p>
            <a:pPr lvl="1"/>
            <a:r>
              <a:rPr lang="en-US" sz="3600" dirty="0">
                <a:solidFill>
                  <a:srgbClr val="FF0000"/>
                </a:solidFill>
              </a:rPr>
              <a:t>a</a:t>
            </a:r>
            <a:r>
              <a:rPr lang="en-US" sz="3600" dirty="0" smtClean="0">
                <a:solidFill>
                  <a:srgbClr val="FF0000"/>
                </a:solidFill>
              </a:rPr>
              <a:t>dded to</a:t>
            </a:r>
            <a:endParaRPr lang="en-US" sz="3600" dirty="0">
              <a:solidFill>
                <a:srgbClr val="FF0000"/>
              </a:solidFill>
            </a:endParaRPr>
          </a:p>
        </p:txBody>
      </p:sp>
    </p:spTree>
    <p:extLst>
      <p:ext uri="{BB962C8B-B14F-4D97-AF65-F5344CB8AC3E}">
        <p14:creationId xmlns:p14="http://schemas.microsoft.com/office/powerpoint/2010/main" xmlns="" val="3631257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mph" presetSubtype="0" grpId="1" nodeType="clickEffect">
                                  <p:stCondLst>
                                    <p:cond delay="0"/>
                                  </p:stCondLst>
                                  <p:childTnLst>
                                    <p:set>
                                      <p:cBhvr rctx="PPT">
                                        <p:cTn id="10" dur="indefinite"/>
                                        <p:tgtEl>
                                          <p:spTgt spid="7"/>
                                        </p:tgtEl>
                                        <p:attrNameLst>
                                          <p:attrName>style.opacity</p:attrName>
                                        </p:attrNameLst>
                                      </p:cBhvr>
                                      <p:to>
                                        <p:strVal val="0.5"/>
                                      </p:to>
                                    </p:set>
                                    <p:animEffect filter="image" prLst="opacity: 0.5">
                                      <p:cBhvr rctx="IE">
                                        <p:cTn id="11" dur="indefinite"/>
                                        <p:tgtEl>
                                          <p:spTgt spid="7"/>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9" presetClass="emph" presetSubtype="0" grpId="1" nodeType="clickEffect">
                                  <p:stCondLst>
                                    <p:cond delay="0"/>
                                  </p:stCondLst>
                                  <p:childTnLst>
                                    <p:set>
                                      <p:cBhvr rctx="PPT">
                                        <p:cTn id="17" dur="indefinite"/>
                                        <p:tgtEl>
                                          <p:spTgt spid="8"/>
                                        </p:tgtEl>
                                        <p:attrNameLst>
                                          <p:attrName>style.opacity</p:attrName>
                                        </p:attrNameLst>
                                      </p:cBhvr>
                                      <p:to>
                                        <p:strVal val="0.5"/>
                                      </p:to>
                                    </p:set>
                                    <p:animEffect filter="image" prLst="opacity: 0.5">
                                      <p:cBhvr rctx="IE">
                                        <p:cTn id="18" dur="indefinite"/>
                                        <p:tgtEl>
                                          <p:spTgt spid="8"/>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mph" presetSubtype="0" grpId="1" nodeType="clickEffect">
                                  <p:stCondLst>
                                    <p:cond delay="0"/>
                                  </p:stCondLst>
                                  <p:childTnLst>
                                    <p:set>
                                      <p:cBhvr rctx="PPT">
                                        <p:cTn id="24" dur="indefinite"/>
                                        <p:tgtEl>
                                          <p:spTgt spid="13"/>
                                        </p:tgtEl>
                                        <p:attrNameLst>
                                          <p:attrName>style.opacity</p:attrName>
                                        </p:attrNameLst>
                                      </p:cBhvr>
                                      <p:to>
                                        <p:strVal val="0.5"/>
                                      </p:to>
                                    </p:set>
                                    <p:animEffect filter="image" prLst="opacity: 0.5">
                                      <p:cBhvr rctx="IE">
                                        <p:cTn id="25" dur="indefinite"/>
                                        <p:tgtEl>
                                          <p:spTgt spid="13"/>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9" presetClass="emph" presetSubtype="0" grpId="1" nodeType="clickEffect">
                                  <p:stCondLst>
                                    <p:cond delay="0"/>
                                  </p:stCondLst>
                                  <p:childTnLst>
                                    <p:set>
                                      <p:cBhvr rctx="PPT">
                                        <p:cTn id="31" dur="indefinite"/>
                                        <p:tgtEl>
                                          <p:spTgt spid="11"/>
                                        </p:tgtEl>
                                        <p:attrNameLst>
                                          <p:attrName>style.opacity</p:attrName>
                                        </p:attrNameLst>
                                      </p:cBhvr>
                                      <p:to>
                                        <p:strVal val="0.5"/>
                                      </p:to>
                                    </p:set>
                                    <p:animEffect filter="image" prLst="opacity: 0.5">
                                      <p:cBhvr rctx="IE">
                                        <p:cTn id="32" dur="indefinite"/>
                                        <p:tgtEl>
                                          <p:spTgt spid="11"/>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9" presetClass="emph" presetSubtype="0" grpId="1" nodeType="clickEffect">
                                  <p:stCondLst>
                                    <p:cond delay="0"/>
                                  </p:stCondLst>
                                  <p:childTnLst>
                                    <p:set>
                                      <p:cBhvr rctx="PPT">
                                        <p:cTn id="38" dur="indefinite"/>
                                        <p:tgtEl>
                                          <p:spTgt spid="10"/>
                                        </p:tgtEl>
                                        <p:attrNameLst>
                                          <p:attrName>style.opacity</p:attrName>
                                        </p:attrNameLst>
                                      </p:cBhvr>
                                      <p:to>
                                        <p:strVal val="0.5"/>
                                      </p:to>
                                    </p:set>
                                    <p:animEffect filter="image" prLst="opacity: 0.5">
                                      <p:cBhvr rctx="IE">
                                        <p:cTn id="39" dur="indefinite"/>
                                        <p:tgtEl>
                                          <p:spTgt spid="10"/>
                                        </p:tgtEl>
                                      </p:cBhvr>
                                    </p:animEffect>
                                  </p:childTnLst>
                                </p:cTn>
                              </p:par>
                              <p:par>
                                <p:cTn id="40" presetID="1"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9" presetClass="emph" presetSubtype="0" grpId="1" nodeType="clickEffect">
                                  <p:stCondLst>
                                    <p:cond delay="0"/>
                                  </p:stCondLst>
                                  <p:childTnLst>
                                    <p:set>
                                      <p:cBhvr rctx="PPT">
                                        <p:cTn id="45" dur="indefinite"/>
                                        <p:tgtEl>
                                          <p:spTgt spid="9"/>
                                        </p:tgtEl>
                                        <p:attrNameLst>
                                          <p:attrName>style.opacity</p:attrName>
                                        </p:attrNameLst>
                                      </p:cBhvr>
                                      <p:to>
                                        <p:strVal val="0.5"/>
                                      </p:to>
                                    </p:set>
                                    <p:animEffect filter="image" prLst="opacity: 0.5">
                                      <p:cBhvr rctx="IE">
                                        <p:cTn id="46" dur="indefinite"/>
                                        <p:tgtEl>
                                          <p:spTgt spid="9"/>
                                        </p:tgtEl>
                                      </p:cBhvr>
                                    </p:animEffect>
                                  </p:childTnLst>
                                </p:cTn>
                              </p:par>
                              <p:par>
                                <p:cTn id="47" presetID="1"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3" grpId="0"/>
      <p:bldP spid="13"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Multiplication</a:t>
            </a:r>
            <a:endParaRPr lang="en-US" dirty="0"/>
          </a:p>
        </p:txBody>
      </p:sp>
      <p:sp>
        <p:nvSpPr>
          <p:cNvPr id="3" name="Content Placeholder 2"/>
          <p:cNvSpPr>
            <a:spLocks noGrp="1"/>
          </p:cNvSpPr>
          <p:nvPr>
            <p:ph idx="1"/>
          </p:nvPr>
        </p:nvSpPr>
        <p:spPr/>
        <p:txBody>
          <a:bodyPr/>
          <a:lstStyle/>
          <a:p>
            <a:r>
              <a:rPr lang="en-US" dirty="0"/>
              <a:t>Taylor stopped by Leah’s to show her the new plastic ball she had bought for Pips (her guinea pig) to exercise in when Pips rolled across the floor knocking down the 5 card houses Leah had just built using 29 cards for each. How many cards were knocked down in all? </a:t>
            </a:r>
          </a:p>
          <a:p>
            <a:endParaRPr lang="en-US" dirty="0"/>
          </a:p>
        </p:txBody>
      </p:sp>
      <p:sp>
        <p:nvSpPr>
          <p:cNvPr id="4" name="TextBox 3"/>
          <p:cNvSpPr txBox="1"/>
          <p:nvPr/>
        </p:nvSpPr>
        <p:spPr>
          <a:xfrm>
            <a:off x="1207913" y="4992720"/>
            <a:ext cx="7253111" cy="1754327"/>
          </a:xfrm>
          <a:prstGeom prst="rect">
            <a:avLst/>
          </a:prstGeom>
          <a:noFill/>
        </p:spPr>
        <p:txBody>
          <a:bodyPr wrap="square" rtlCol="0">
            <a:spAutoFit/>
          </a:bodyPr>
          <a:lstStyle/>
          <a:p>
            <a:r>
              <a:rPr lang="en-US" sz="5400" dirty="0" smtClean="0">
                <a:latin typeface="Handwriting - Dakota"/>
                <a:cs typeface="Handwriting - Dakota"/>
              </a:rPr>
              <a:t>29 x 5 = 145 cards </a:t>
            </a:r>
          </a:p>
          <a:p>
            <a:endParaRPr lang="en-US" sz="5400" dirty="0"/>
          </a:p>
        </p:txBody>
      </p:sp>
    </p:spTree>
    <p:extLst>
      <p:ext uri="{BB962C8B-B14F-4D97-AF65-F5344CB8AC3E}">
        <p14:creationId xmlns:p14="http://schemas.microsoft.com/office/powerpoint/2010/main" xmlns="" val="146182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Elvis, Harold, and Belinda collect comics, Elvis has 30 comics, Harold has 19 more than Elvis. Belinda has 19 fewer comics than Harold. How many comics does </a:t>
            </a:r>
            <a:r>
              <a:rPr lang="en-US" dirty="0"/>
              <a:t>B</a:t>
            </a:r>
            <a:r>
              <a:rPr lang="en-US" dirty="0" smtClean="0"/>
              <a:t>elinda have? </a:t>
            </a:r>
            <a:endParaRPr lang="en-US" dirty="0"/>
          </a:p>
        </p:txBody>
      </p:sp>
    </p:spTree>
    <p:extLst>
      <p:ext uri="{BB962C8B-B14F-4D97-AF65-F5344CB8AC3E}">
        <p14:creationId xmlns:p14="http://schemas.microsoft.com/office/powerpoint/2010/main" xmlns="" val="34875979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Addition/Subtraction</a:t>
            </a:r>
            <a:endParaRPr lang="en-US" dirty="0"/>
          </a:p>
        </p:txBody>
      </p:sp>
      <p:sp>
        <p:nvSpPr>
          <p:cNvPr id="3" name="Content Placeholder 2"/>
          <p:cNvSpPr>
            <a:spLocks noGrp="1"/>
          </p:cNvSpPr>
          <p:nvPr>
            <p:ph idx="1"/>
          </p:nvPr>
        </p:nvSpPr>
        <p:spPr/>
        <p:txBody>
          <a:bodyPr/>
          <a:lstStyle/>
          <a:p>
            <a:r>
              <a:rPr lang="en-US" dirty="0"/>
              <a:t>Elvis, Harold, and Belinda collect comics, Elvis has 30 comics, Harold has 19 more than Elvis. Belinda has 19 fewer comics than Harold. How many comics does Belinda have? </a:t>
            </a:r>
          </a:p>
        </p:txBody>
      </p:sp>
      <p:sp>
        <p:nvSpPr>
          <p:cNvPr id="4" name="TextBox 3"/>
          <p:cNvSpPr txBox="1"/>
          <p:nvPr/>
        </p:nvSpPr>
        <p:spPr>
          <a:xfrm>
            <a:off x="28222" y="3581611"/>
            <a:ext cx="9144000" cy="3016211"/>
          </a:xfrm>
          <a:prstGeom prst="rect">
            <a:avLst/>
          </a:prstGeom>
          <a:noFill/>
        </p:spPr>
        <p:txBody>
          <a:bodyPr wrap="square" rtlCol="0">
            <a:spAutoFit/>
          </a:bodyPr>
          <a:lstStyle/>
          <a:p>
            <a:r>
              <a:rPr lang="en-US" sz="5400" dirty="0" smtClean="0">
                <a:latin typeface="Handwriting - Dakota"/>
                <a:cs typeface="Handwriting - Dakota"/>
              </a:rPr>
              <a:t>30 + 19 = 49 </a:t>
            </a:r>
            <a:r>
              <a:rPr lang="en-US" sz="4400" dirty="0" smtClean="0">
                <a:latin typeface="Handwriting - Dakota"/>
                <a:cs typeface="Handwriting - Dakota"/>
              </a:rPr>
              <a:t>Harold’s comics</a:t>
            </a:r>
          </a:p>
          <a:p>
            <a:endParaRPr lang="en-US" sz="2800" dirty="0" smtClean="0">
              <a:latin typeface="Handwriting - Dakota"/>
              <a:cs typeface="Handwriting - Dakota"/>
            </a:endParaRPr>
          </a:p>
          <a:p>
            <a:r>
              <a:rPr lang="en-US" sz="5400" dirty="0" smtClean="0">
                <a:latin typeface="Handwriting - Dakota"/>
                <a:cs typeface="Handwriting - Dakota"/>
              </a:rPr>
              <a:t>49 – 19 = 30 </a:t>
            </a:r>
            <a:r>
              <a:rPr lang="en-US" sz="4400" dirty="0" smtClean="0">
                <a:latin typeface="Handwriting - Dakota"/>
                <a:cs typeface="Handwriting - Dakota"/>
              </a:rPr>
              <a:t>Belinda’s comics</a:t>
            </a:r>
          </a:p>
          <a:p>
            <a:endParaRPr lang="en-US" sz="5400" dirty="0"/>
          </a:p>
        </p:txBody>
      </p:sp>
    </p:spTree>
    <p:extLst>
      <p:ext uri="{BB962C8B-B14F-4D97-AF65-F5344CB8AC3E}">
        <p14:creationId xmlns:p14="http://schemas.microsoft.com/office/powerpoint/2010/main" xmlns="" val="1604826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Mrs. </a:t>
            </a:r>
            <a:r>
              <a:rPr lang="en-US" dirty="0" err="1" smtClean="0"/>
              <a:t>DePeder</a:t>
            </a:r>
            <a:r>
              <a:rPr lang="en-US" dirty="0" smtClean="0"/>
              <a:t> has 20 students, if she wants to put them in five groups around the class, how many students should she place in each group?  </a:t>
            </a:r>
            <a:endParaRPr lang="en-US" dirty="0"/>
          </a:p>
        </p:txBody>
      </p:sp>
    </p:spTree>
    <p:extLst>
      <p:ext uri="{BB962C8B-B14F-4D97-AF65-F5344CB8AC3E}">
        <p14:creationId xmlns:p14="http://schemas.microsoft.com/office/powerpoint/2010/main" xmlns="" val="8922688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Division</a:t>
            </a:r>
            <a:endParaRPr lang="en-US" dirty="0"/>
          </a:p>
        </p:txBody>
      </p:sp>
      <p:sp>
        <p:nvSpPr>
          <p:cNvPr id="3" name="Content Placeholder 2"/>
          <p:cNvSpPr>
            <a:spLocks noGrp="1"/>
          </p:cNvSpPr>
          <p:nvPr>
            <p:ph idx="1"/>
          </p:nvPr>
        </p:nvSpPr>
        <p:spPr/>
        <p:txBody>
          <a:bodyPr/>
          <a:lstStyle/>
          <a:p>
            <a:r>
              <a:rPr lang="en-US" dirty="0" smtClean="0"/>
              <a:t>Mrs. </a:t>
            </a:r>
            <a:r>
              <a:rPr lang="en-US" dirty="0" err="1" smtClean="0"/>
              <a:t>DePeder</a:t>
            </a:r>
            <a:r>
              <a:rPr lang="en-US" dirty="0" smtClean="0"/>
              <a:t> has 20 students, if she wants to put them in five groups around the class, how many students should she place in each group?  </a:t>
            </a:r>
            <a:endParaRPr lang="en-US" dirty="0"/>
          </a:p>
        </p:txBody>
      </p:sp>
      <p:sp>
        <p:nvSpPr>
          <p:cNvPr id="4" name="TextBox 3"/>
          <p:cNvSpPr txBox="1"/>
          <p:nvPr/>
        </p:nvSpPr>
        <p:spPr>
          <a:xfrm>
            <a:off x="790222" y="3750943"/>
            <a:ext cx="7591778" cy="1754327"/>
          </a:xfrm>
          <a:prstGeom prst="rect">
            <a:avLst/>
          </a:prstGeom>
          <a:noFill/>
        </p:spPr>
        <p:txBody>
          <a:bodyPr wrap="square" rtlCol="0">
            <a:spAutoFit/>
          </a:bodyPr>
          <a:lstStyle/>
          <a:p>
            <a:pPr algn="ctr"/>
            <a:r>
              <a:rPr lang="en-US" sz="5400" dirty="0" smtClean="0">
                <a:latin typeface="Handwriting - Dakota"/>
                <a:cs typeface="Handwriting - Dakota"/>
              </a:rPr>
              <a:t>20 ÷ 5 = 4 students per group</a:t>
            </a:r>
            <a:endParaRPr lang="en-US" sz="5400" dirty="0">
              <a:latin typeface="Handwriting - Dakota"/>
              <a:cs typeface="Handwriting - Dakota"/>
            </a:endParaRPr>
          </a:p>
        </p:txBody>
      </p:sp>
    </p:spTree>
    <p:extLst>
      <p:ext uri="{BB962C8B-B14F-4D97-AF65-F5344CB8AC3E}">
        <p14:creationId xmlns:p14="http://schemas.microsoft.com/office/powerpoint/2010/main" xmlns="" val="2382363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34684" y="2205946"/>
            <a:ext cx="9621666" cy="7185686"/>
          </a:xfrm>
          <a:prstGeom prst="rect">
            <a:avLst/>
          </a:prstGeom>
        </p:spPr>
      </p:pic>
      <p:sp>
        <p:nvSpPr>
          <p:cNvPr id="4" name="TextBox 3"/>
          <p:cNvSpPr txBox="1"/>
          <p:nvPr/>
        </p:nvSpPr>
        <p:spPr>
          <a:xfrm>
            <a:off x="295323" y="451619"/>
            <a:ext cx="7483427" cy="1754327"/>
          </a:xfrm>
          <a:prstGeom prst="rect">
            <a:avLst/>
          </a:prstGeom>
          <a:noFill/>
        </p:spPr>
        <p:txBody>
          <a:bodyPr wrap="square" rtlCol="0">
            <a:spAutoFit/>
          </a:bodyPr>
          <a:lstStyle/>
          <a:p>
            <a:r>
              <a:rPr lang="en-US" sz="5400" dirty="0" smtClean="0"/>
              <a:t>Now, can you create your own word problem?</a:t>
            </a:r>
            <a:endParaRPr lang="en-US" sz="5400" dirty="0"/>
          </a:p>
        </p:txBody>
      </p:sp>
    </p:spTree>
    <p:extLst>
      <p:ext uri="{BB962C8B-B14F-4D97-AF65-F5344CB8AC3E}">
        <p14:creationId xmlns:p14="http://schemas.microsoft.com/office/powerpoint/2010/main" xmlns="" val="3532581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 Word Problem </a:t>
            </a:r>
            <a:endParaRPr lang="en-US" dirty="0"/>
          </a:p>
        </p:txBody>
      </p:sp>
      <p:sp>
        <p:nvSpPr>
          <p:cNvPr id="3" name="Content Placeholder 2"/>
          <p:cNvSpPr>
            <a:spLocks noGrp="1"/>
          </p:cNvSpPr>
          <p:nvPr>
            <p:ph idx="1"/>
          </p:nvPr>
        </p:nvSpPr>
        <p:spPr>
          <a:xfrm>
            <a:off x="457200" y="2059652"/>
            <a:ext cx="8229600" cy="4525963"/>
          </a:xfrm>
        </p:spPr>
        <p:txBody>
          <a:bodyPr>
            <a:normAutofit/>
          </a:bodyPr>
          <a:lstStyle/>
          <a:p>
            <a:r>
              <a:rPr lang="en-US" sz="3200" dirty="0" smtClean="0"/>
              <a:t>Christopher has 18 video games, he receives 5 more on his birthday.  How many video games does he have now? </a:t>
            </a:r>
          </a:p>
          <a:p>
            <a:endParaRPr lang="en-US" sz="200" dirty="0"/>
          </a:p>
          <a:p>
            <a:pPr marL="0" indent="0" algn="ctr">
              <a:buNone/>
            </a:pPr>
            <a:endParaRPr lang="en-US" sz="7200" dirty="0" smtClean="0">
              <a:latin typeface="Handwriting - Dakota"/>
              <a:cs typeface="Handwriting - Dakota"/>
            </a:endParaRPr>
          </a:p>
        </p:txBody>
      </p:sp>
    </p:spTree>
    <p:extLst>
      <p:ext uri="{BB962C8B-B14F-4D97-AF65-F5344CB8AC3E}">
        <p14:creationId xmlns:p14="http://schemas.microsoft.com/office/powerpoint/2010/main" xmlns="" val="30710759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 Word Problem </a:t>
            </a:r>
            <a:endParaRPr lang="en-US" dirty="0"/>
          </a:p>
        </p:txBody>
      </p:sp>
      <p:sp>
        <p:nvSpPr>
          <p:cNvPr id="3" name="Content Placeholder 2"/>
          <p:cNvSpPr>
            <a:spLocks noGrp="1"/>
          </p:cNvSpPr>
          <p:nvPr>
            <p:ph idx="1"/>
          </p:nvPr>
        </p:nvSpPr>
        <p:spPr>
          <a:xfrm>
            <a:off x="457200" y="2059652"/>
            <a:ext cx="8229600" cy="4525963"/>
          </a:xfrm>
        </p:spPr>
        <p:txBody>
          <a:bodyPr>
            <a:normAutofit/>
          </a:bodyPr>
          <a:lstStyle/>
          <a:p>
            <a:r>
              <a:rPr lang="en-US" sz="3200" dirty="0" smtClean="0"/>
              <a:t>Christopher </a:t>
            </a:r>
            <a:r>
              <a:rPr lang="en-US" sz="3200" i="1" dirty="0" smtClean="0">
                <a:solidFill>
                  <a:srgbClr val="008000"/>
                </a:solidFill>
              </a:rPr>
              <a:t>has</a:t>
            </a:r>
            <a:r>
              <a:rPr lang="en-US" sz="3200" dirty="0" smtClean="0"/>
              <a:t> </a:t>
            </a:r>
            <a:r>
              <a:rPr lang="en-US" sz="3200" b="1" i="1" dirty="0" smtClean="0">
                <a:solidFill>
                  <a:srgbClr val="008000"/>
                </a:solidFill>
              </a:rPr>
              <a:t>18</a:t>
            </a:r>
            <a:r>
              <a:rPr lang="en-US" sz="3200" dirty="0" smtClean="0"/>
              <a:t> video games, he </a:t>
            </a:r>
            <a:r>
              <a:rPr lang="en-US" sz="3200" i="1" dirty="0" smtClean="0"/>
              <a:t>receives </a:t>
            </a:r>
            <a:r>
              <a:rPr lang="en-US" sz="3200" b="1" i="1" dirty="0" smtClean="0">
                <a:solidFill>
                  <a:srgbClr val="0000FF"/>
                </a:solidFill>
              </a:rPr>
              <a:t>5</a:t>
            </a:r>
            <a:r>
              <a:rPr lang="en-US" sz="3200" i="1" dirty="0" smtClean="0"/>
              <a:t> </a:t>
            </a:r>
            <a:r>
              <a:rPr lang="en-US" sz="3200" i="1" dirty="0" smtClean="0">
                <a:solidFill>
                  <a:srgbClr val="0000FF"/>
                </a:solidFill>
              </a:rPr>
              <a:t>more</a:t>
            </a:r>
            <a:r>
              <a:rPr lang="en-US" sz="3200" dirty="0" smtClean="0"/>
              <a:t> on his birthday.  How many video games does he have now? </a:t>
            </a:r>
          </a:p>
          <a:p>
            <a:endParaRPr lang="en-US" sz="200" dirty="0"/>
          </a:p>
          <a:p>
            <a:pPr marL="0" indent="0" algn="ctr">
              <a:buNone/>
            </a:pPr>
            <a:r>
              <a:rPr lang="en-US" sz="7200" dirty="0" smtClean="0">
                <a:latin typeface="Handwriting - Dakota"/>
                <a:cs typeface="Handwriting - Dakota"/>
              </a:rPr>
              <a:t>( </a:t>
            </a:r>
            <a:r>
              <a:rPr lang="en-US" sz="7200" dirty="0" smtClean="0">
                <a:solidFill>
                  <a:schemeClr val="bg1"/>
                </a:solidFill>
                <a:latin typeface="Handwriting - Dakota"/>
                <a:cs typeface="Handwriting - Dakota"/>
              </a:rPr>
              <a:t>18</a:t>
            </a:r>
            <a:r>
              <a:rPr lang="en-US" sz="7200" dirty="0" smtClean="0">
                <a:latin typeface="Handwriting - Dakota"/>
                <a:cs typeface="Handwriting - Dakota"/>
              </a:rPr>
              <a:t> + </a:t>
            </a:r>
            <a:r>
              <a:rPr lang="en-US" sz="7200" dirty="0" smtClean="0">
                <a:solidFill>
                  <a:srgbClr val="FFFFFF"/>
                </a:solidFill>
                <a:latin typeface="Handwriting - Dakota"/>
                <a:cs typeface="Handwriting - Dakota"/>
              </a:rPr>
              <a:t>5 </a:t>
            </a:r>
            <a:r>
              <a:rPr lang="en-US" sz="7200" dirty="0" smtClean="0">
                <a:latin typeface="Handwriting - Dakota"/>
                <a:cs typeface="Handwriting - Dakota"/>
              </a:rPr>
              <a:t>= ? )</a:t>
            </a:r>
            <a:endParaRPr lang="en-US" sz="7200" dirty="0">
              <a:latin typeface="Handwriting - Dakota"/>
              <a:cs typeface="Handwriting - Dakota"/>
            </a:endParaRPr>
          </a:p>
        </p:txBody>
      </p:sp>
      <p:sp>
        <p:nvSpPr>
          <p:cNvPr id="4" name="Down Arrow 3"/>
          <p:cNvSpPr/>
          <p:nvPr/>
        </p:nvSpPr>
        <p:spPr>
          <a:xfrm rot="1780925">
            <a:off x="3028230" y="2526173"/>
            <a:ext cx="600064" cy="1660853"/>
          </a:xfrm>
          <a:prstGeom prst="downArrow">
            <a:avLst/>
          </a:prstGeom>
          <a:gradFill>
            <a:gsLst>
              <a:gs pos="0">
                <a:srgbClr val="008000">
                  <a:alpha val="50000"/>
                </a:srgbClr>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Down Arrow 4"/>
          <p:cNvSpPr/>
          <p:nvPr/>
        </p:nvSpPr>
        <p:spPr>
          <a:xfrm rot="3415961">
            <a:off x="6513327" y="1670414"/>
            <a:ext cx="600266" cy="3292941"/>
          </a:xfrm>
          <a:prstGeom prst="downArrow">
            <a:avLst/>
          </a:prstGeom>
          <a:gradFill>
            <a:gsLst>
              <a:gs pos="0">
                <a:srgbClr val="0000FF">
                  <a:alpha val="50000"/>
                </a:srgbClr>
              </a:gs>
              <a:gs pos="100000">
                <a:srgbClr val="FFFFFF">
                  <a:alpha val="50000"/>
                </a:srgb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6890867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1000"/>
                                        <p:tgtEl>
                                          <p:spTgt spid="4"/>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1000"/>
                                        <p:tgtEl>
                                          <p:spTgt spid="5"/>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dissolve">
                                      <p:cBhvr>
                                        <p:cTn id="14"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 Word Problem </a:t>
            </a:r>
            <a:endParaRPr lang="en-US" dirty="0"/>
          </a:p>
        </p:txBody>
      </p:sp>
      <p:sp>
        <p:nvSpPr>
          <p:cNvPr id="3" name="Content Placeholder 2"/>
          <p:cNvSpPr>
            <a:spLocks noGrp="1"/>
          </p:cNvSpPr>
          <p:nvPr>
            <p:ph idx="1"/>
          </p:nvPr>
        </p:nvSpPr>
        <p:spPr>
          <a:xfrm>
            <a:off x="457200" y="2059652"/>
            <a:ext cx="8229600" cy="4525963"/>
          </a:xfrm>
        </p:spPr>
        <p:txBody>
          <a:bodyPr>
            <a:normAutofit/>
          </a:bodyPr>
          <a:lstStyle/>
          <a:p>
            <a:r>
              <a:rPr lang="en-US" sz="3200" dirty="0" smtClean="0"/>
              <a:t>Christopher </a:t>
            </a:r>
            <a:r>
              <a:rPr lang="en-US" sz="3200" i="1" dirty="0" smtClean="0">
                <a:solidFill>
                  <a:srgbClr val="008000"/>
                </a:solidFill>
              </a:rPr>
              <a:t>has</a:t>
            </a:r>
            <a:r>
              <a:rPr lang="en-US" sz="3200" dirty="0" smtClean="0"/>
              <a:t> </a:t>
            </a:r>
            <a:r>
              <a:rPr lang="en-US" sz="3200" b="1" i="1" dirty="0" smtClean="0">
                <a:solidFill>
                  <a:srgbClr val="008000"/>
                </a:solidFill>
              </a:rPr>
              <a:t>18</a:t>
            </a:r>
            <a:r>
              <a:rPr lang="en-US" sz="3200" dirty="0" smtClean="0"/>
              <a:t> video games, he </a:t>
            </a:r>
            <a:r>
              <a:rPr lang="en-US" sz="3200" i="1" dirty="0" smtClean="0">
                <a:solidFill>
                  <a:srgbClr val="0000FF"/>
                </a:solidFill>
              </a:rPr>
              <a:t>receives</a:t>
            </a:r>
            <a:r>
              <a:rPr lang="en-US" sz="3200" dirty="0" smtClean="0"/>
              <a:t> </a:t>
            </a:r>
            <a:r>
              <a:rPr lang="en-US" sz="3200" b="1" i="1" dirty="0" smtClean="0">
                <a:solidFill>
                  <a:srgbClr val="0000FF"/>
                </a:solidFill>
              </a:rPr>
              <a:t>5</a:t>
            </a:r>
            <a:r>
              <a:rPr lang="en-US" sz="3200" dirty="0" smtClean="0"/>
              <a:t> more on his birthday.  How many video games does he have now? </a:t>
            </a:r>
          </a:p>
          <a:p>
            <a:endParaRPr lang="en-US" sz="200" dirty="0"/>
          </a:p>
          <a:p>
            <a:pPr marL="0" indent="0" algn="ctr">
              <a:buNone/>
            </a:pPr>
            <a:r>
              <a:rPr lang="en-US" sz="7200" dirty="0" smtClean="0">
                <a:latin typeface="Handwriting - Dakota"/>
                <a:cs typeface="Handwriting - Dakota"/>
              </a:rPr>
              <a:t>( </a:t>
            </a:r>
            <a:r>
              <a:rPr lang="en-US" sz="7200" dirty="0" smtClean="0">
                <a:solidFill>
                  <a:srgbClr val="008000"/>
                </a:solidFill>
                <a:latin typeface="Handwriting - Dakota"/>
                <a:cs typeface="Handwriting - Dakota"/>
              </a:rPr>
              <a:t>18</a:t>
            </a:r>
            <a:r>
              <a:rPr lang="en-US" sz="7200" dirty="0" smtClean="0">
                <a:latin typeface="Handwriting - Dakota"/>
                <a:cs typeface="Handwriting - Dakota"/>
              </a:rPr>
              <a:t> + </a:t>
            </a:r>
            <a:r>
              <a:rPr lang="en-US" sz="7200" dirty="0" smtClean="0">
                <a:solidFill>
                  <a:srgbClr val="0000FF"/>
                </a:solidFill>
                <a:latin typeface="Handwriting - Dakota"/>
                <a:cs typeface="Handwriting - Dakota"/>
              </a:rPr>
              <a:t>5</a:t>
            </a:r>
            <a:r>
              <a:rPr lang="en-US" sz="7200" dirty="0" smtClean="0">
                <a:latin typeface="Handwriting - Dakota"/>
                <a:cs typeface="Handwriting - Dakota"/>
              </a:rPr>
              <a:t> = ? )</a:t>
            </a:r>
            <a:endParaRPr lang="en-US" sz="7200" dirty="0">
              <a:latin typeface="Handwriting - Dakota"/>
              <a:cs typeface="Handwriting - Dakota"/>
            </a:endParaRPr>
          </a:p>
        </p:txBody>
      </p:sp>
      <p:sp>
        <p:nvSpPr>
          <p:cNvPr id="4" name="Down Arrow 3"/>
          <p:cNvSpPr/>
          <p:nvPr/>
        </p:nvSpPr>
        <p:spPr>
          <a:xfrm rot="1780925">
            <a:off x="3028230" y="2526173"/>
            <a:ext cx="600064" cy="1660853"/>
          </a:xfrm>
          <a:prstGeom prst="downArrow">
            <a:avLst/>
          </a:prstGeom>
          <a:gradFill>
            <a:gsLst>
              <a:gs pos="0">
                <a:srgbClr val="008000">
                  <a:alpha val="50000"/>
                </a:srgbClr>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Down Arrow 4"/>
          <p:cNvSpPr/>
          <p:nvPr/>
        </p:nvSpPr>
        <p:spPr>
          <a:xfrm rot="3415961">
            <a:off x="6513327" y="1670414"/>
            <a:ext cx="600266" cy="3292941"/>
          </a:xfrm>
          <a:prstGeom prst="downArrow">
            <a:avLst/>
          </a:prstGeom>
          <a:gradFill>
            <a:gsLst>
              <a:gs pos="0">
                <a:srgbClr val="0000FF">
                  <a:alpha val="50000"/>
                </a:srgbClr>
              </a:gs>
              <a:gs pos="100000">
                <a:srgbClr val="FFFFFF">
                  <a:alpha val="50000"/>
                </a:srgb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4114447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Subtraction</a:t>
            </a:r>
            <a:endParaRPr lang="en-US" dirty="0"/>
          </a:p>
        </p:txBody>
      </p:sp>
      <p:sp>
        <p:nvSpPr>
          <p:cNvPr id="5" name="TextBox 4"/>
          <p:cNvSpPr txBox="1"/>
          <p:nvPr/>
        </p:nvSpPr>
        <p:spPr>
          <a:xfrm rot="1056057">
            <a:off x="3415078" y="3480204"/>
            <a:ext cx="5096344" cy="1015663"/>
          </a:xfrm>
          <a:prstGeom prst="rect">
            <a:avLst/>
          </a:prstGeom>
          <a:noFill/>
        </p:spPr>
        <p:txBody>
          <a:bodyPr wrap="square" rtlCol="0">
            <a:spAutoFit/>
          </a:bodyPr>
          <a:lstStyle/>
          <a:p>
            <a:r>
              <a:rPr lang="en-US" sz="6000" b="1" spc="50" dirty="0" smtClean="0">
                <a:ln w="13500">
                  <a:solidFill>
                    <a:schemeClr val="accent1">
                      <a:shade val="2500"/>
                      <a:alpha val="6500"/>
                    </a:schemeClr>
                  </a:solidFill>
                  <a:prstDash val="solid"/>
                </a:ln>
                <a:effectLst>
                  <a:glow rad="101600">
                    <a:schemeClr val="tx1">
                      <a:lumMod val="50000"/>
                      <a:lumOff val="50000"/>
                      <a:alpha val="75000"/>
                    </a:schemeClr>
                  </a:glow>
                  <a:innerShdw blurRad="50900" dist="38500" dir="13500000">
                    <a:srgbClr val="000000">
                      <a:alpha val="60000"/>
                    </a:srgbClr>
                  </a:innerShdw>
                </a:effectLst>
                <a:latin typeface="Chalkduster"/>
                <a:cs typeface="Chalkduster"/>
              </a:rPr>
              <a:t>12 – 6 = 6</a:t>
            </a:r>
            <a:endParaRPr lang="en-US" sz="6000" dirty="0">
              <a:effectLst>
                <a:glow rad="101600">
                  <a:schemeClr val="tx1">
                    <a:lumMod val="50000"/>
                    <a:lumOff val="50000"/>
                    <a:alpha val="75000"/>
                  </a:schemeClr>
                </a:glow>
                <a:innerShdw blurRad="50900" dist="38500" dir="13500000">
                  <a:srgbClr val="000000">
                    <a:alpha val="60000"/>
                  </a:srgbClr>
                </a:innerShdw>
              </a:effectLst>
              <a:latin typeface="Chalkduster"/>
              <a:cs typeface="Chalkduster"/>
            </a:endParaRPr>
          </a:p>
        </p:txBody>
      </p:sp>
      <p:sp>
        <p:nvSpPr>
          <p:cNvPr id="4" name="TextBox 3"/>
          <p:cNvSpPr txBox="1"/>
          <p:nvPr/>
        </p:nvSpPr>
        <p:spPr>
          <a:xfrm>
            <a:off x="457200" y="1367720"/>
            <a:ext cx="8229600" cy="584776"/>
          </a:xfrm>
          <a:prstGeom prst="rect">
            <a:avLst/>
          </a:prstGeom>
          <a:noFill/>
        </p:spPr>
        <p:txBody>
          <a:bodyPr wrap="square" rtlCol="0">
            <a:spAutoFit/>
          </a:bodyPr>
          <a:lstStyle/>
          <a:p>
            <a:pPr marL="457200" indent="-457200">
              <a:buFont typeface="Arial"/>
              <a:buChar char="•"/>
            </a:pPr>
            <a:r>
              <a:rPr lang="en-US" sz="3200" dirty="0"/>
              <a:t>Subtraction word problems use words </a:t>
            </a:r>
            <a:r>
              <a:rPr lang="en-US" sz="3200" dirty="0" smtClean="0"/>
              <a:t>like: </a:t>
            </a:r>
            <a:r>
              <a:rPr lang="en-US" dirty="0" smtClean="0"/>
              <a:t>: </a:t>
            </a:r>
            <a:r>
              <a:rPr lang="en-US" sz="100" dirty="0" smtClean="0"/>
              <a:t>   </a:t>
            </a:r>
            <a:endParaRPr lang="en-US" sz="100" dirty="0"/>
          </a:p>
        </p:txBody>
      </p:sp>
      <p:sp>
        <p:nvSpPr>
          <p:cNvPr id="13" name="TextBox 12"/>
          <p:cNvSpPr txBox="1"/>
          <p:nvPr/>
        </p:nvSpPr>
        <p:spPr>
          <a:xfrm>
            <a:off x="457200" y="2084374"/>
            <a:ext cx="3691467" cy="646331"/>
          </a:xfrm>
          <a:prstGeom prst="rect">
            <a:avLst/>
          </a:prstGeom>
          <a:noFill/>
        </p:spPr>
        <p:txBody>
          <a:bodyPr wrap="square" rtlCol="0">
            <a:spAutoFit/>
          </a:bodyPr>
          <a:lstStyle/>
          <a:p>
            <a:pPr lvl="1"/>
            <a:r>
              <a:rPr lang="en-US" sz="3600" dirty="0">
                <a:solidFill>
                  <a:srgbClr val="008000"/>
                </a:solidFill>
              </a:rPr>
              <a:t>m</a:t>
            </a:r>
            <a:r>
              <a:rPr lang="en-US" sz="3600" dirty="0" smtClean="0">
                <a:solidFill>
                  <a:srgbClr val="008000"/>
                </a:solidFill>
              </a:rPr>
              <a:t>inus, less than</a:t>
            </a:r>
            <a:endParaRPr lang="en-US" sz="3600" dirty="0">
              <a:solidFill>
                <a:srgbClr val="008000"/>
              </a:solidFill>
            </a:endParaRPr>
          </a:p>
        </p:txBody>
      </p:sp>
      <p:sp>
        <p:nvSpPr>
          <p:cNvPr id="14" name="TextBox 13"/>
          <p:cNvSpPr txBox="1"/>
          <p:nvPr/>
        </p:nvSpPr>
        <p:spPr>
          <a:xfrm>
            <a:off x="468490" y="2532027"/>
            <a:ext cx="3691467" cy="646331"/>
          </a:xfrm>
          <a:prstGeom prst="rect">
            <a:avLst/>
          </a:prstGeom>
          <a:noFill/>
        </p:spPr>
        <p:txBody>
          <a:bodyPr wrap="square" rtlCol="0">
            <a:spAutoFit/>
          </a:bodyPr>
          <a:lstStyle/>
          <a:p>
            <a:pPr lvl="1"/>
            <a:r>
              <a:rPr lang="en-US" sz="3600" dirty="0">
                <a:solidFill>
                  <a:srgbClr val="0000FF"/>
                </a:solidFill>
              </a:rPr>
              <a:t>d</a:t>
            </a:r>
            <a:r>
              <a:rPr lang="en-US" sz="3600" dirty="0" smtClean="0">
                <a:solidFill>
                  <a:srgbClr val="0000FF"/>
                </a:solidFill>
              </a:rPr>
              <a:t>ecreased by </a:t>
            </a:r>
            <a:endParaRPr lang="en-US" sz="3600" dirty="0">
              <a:solidFill>
                <a:srgbClr val="0000FF"/>
              </a:solidFill>
            </a:endParaRPr>
          </a:p>
        </p:txBody>
      </p:sp>
      <p:sp>
        <p:nvSpPr>
          <p:cNvPr id="15" name="TextBox 14"/>
          <p:cNvSpPr txBox="1"/>
          <p:nvPr/>
        </p:nvSpPr>
        <p:spPr>
          <a:xfrm>
            <a:off x="468490" y="2986172"/>
            <a:ext cx="3691467" cy="646331"/>
          </a:xfrm>
          <a:prstGeom prst="rect">
            <a:avLst/>
          </a:prstGeom>
          <a:noFill/>
        </p:spPr>
        <p:txBody>
          <a:bodyPr wrap="square" rtlCol="0">
            <a:spAutoFit/>
          </a:bodyPr>
          <a:lstStyle/>
          <a:p>
            <a:pPr lvl="1"/>
            <a:r>
              <a:rPr lang="en-US" sz="3600" dirty="0">
                <a:solidFill>
                  <a:srgbClr val="FF0000"/>
                </a:solidFill>
              </a:rPr>
              <a:t>l</a:t>
            </a:r>
            <a:r>
              <a:rPr lang="en-US" sz="3600" dirty="0" smtClean="0">
                <a:solidFill>
                  <a:srgbClr val="FF0000"/>
                </a:solidFill>
              </a:rPr>
              <a:t>ess than</a:t>
            </a:r>
            <a:endParaRPr lang="en-US" sz="3600" dirty="0">
              <a:solidFill>
                <a:srgbClr val="FF0000"/>
              </a:solidFill>
            </a:endParaRPr>
          </a:p>
        </p:txBody>
      </p:sp>
      <p:sp>
        <p:nvSpPr>
          <p:cNvPr id="16" name="TextBox 15"/>
          <p:cNvSpPr txBox="1"/>
          <p:nvPr/>
        </p:nvSpPr>
        <p:spPr>
          <a:xfrm>
            <a:off x="468490" y="3422094"/>
            <a:ext cx="3691467" cy="646331"/>
          </a:xfrm>
          <a:prstGeom prst="rect">
            <a:avLst/>
          </a:prstGeom>
          <a:noFill/>
        </p:spPr>
        <p:txBody>
          <a:bodyPr wrap="square" rtlCol="0">
            <a:spAutoFit/>
          </a:bodyPr>
          <a:lstStyle/>
          <a:p>
            <a:pPr lvl="1"/>
            <a:r>
              <a:rPr lang="en-US" sz="3600" dirty="0" smtClean="0">
                <a:solidFill>
                  <a:srgbClr val="008000"/>
                </a:solidFill>
              </a:rPr>
              <a:t>difference</a:t>
            </a:r>
            <a:endParaRPr lang="en-US" sz="3600" dirty="0">
              <a:solidFill>
                <a:srgbClr val="008000"/>
              </a:solidFill>
            </a:endParaRPr>
          </a:p>
        </p:txBody>
      </p:sp>
      <p:sp>
        <p:nvSpPr>
          <p:cNvPr id="18" name="TextBox 17"/>
          <p:cNvSpPr txBox="1"/>
          <p:nvPr/>
        </p:nvSpPr>
        <p:spPr>
          <a:xfrm>
            <a:off x="496712" y="3875949"/>
            <a:ext cx="3691467" cy="646331"/>
          </a:xfrm>
          <a:prstGeom prst="rect">
            <a:avLst/>
          </a:prstGeom>
          <a:noFill/>
        </p:spPr>
        <p:txBody>
          <a:bodyPr wrap="square" rtlCol="0">
            <a:spAutoFit/>
          </a:bodyPr>
          <a:lstStyle/>
          <a:p>
            <a:pPr lvl="1"/>
            <a:r>
              <a:rPr lang="en-US" sz="3600" dirty="0">
                <a:solidFill>
                  <a:srgbClr val="0000FF"/>
                </a:solidFill>
              </a:rPr>
              <a:t>f</a:t>
            </a:r>
            <a:r>
              <a:rPr lang="en-US" sz="3600" dirty="0" smtClean="0">
                <a:solidFill>
                  <a:srgbClr val="0000FF"/>
                </a:solidFill>
              </a:rPr>
              <a:t>ewer than</a:t>
            </a:r>
            <a:endParaRPr lang="en-US" sz="3600" dirty="0">
              <a:solidFill>
                <a:srgbClr val="0000FF"/>
              </a:solidFill>
            </a:endParaRPr>
          </a:p>
        </p:txBody>
      </p:sp>
      <p:sp>
        <p:nvSpPr>
          <p:cNvPr id="19" name="TextBox 18"/>
          <p:cNvSpPr txBox="1"/>
          <p:nvPr/>
        </p:nvSpPr>
        <p:spPr>
          <a:xfrm>
            <a:off x="515066" y="4355410"/>
            <a:ext cx="3691467" cy="646331"/>
          </a:xfrm>
          <a:prstGeom prst="rect">
            <a:avLst/>
          </a:prstGeom>
          <a:noFill/>
        </p:spPr>
        <p:txBody>
          <a:bodyPr wrap="square" rtlCol="0">
            <a:spAutoFit/>
          </a:bodyPr>
          <a:lstStyle/>
          <a:p>
            <a:pPr lvl="1"/>
            <a:r>
              <a:rPr lang="en-US" sz="3600" dirty="0">
                <a:solidFill>
                  <a:srgbClr val="FF0000"/>
                </a:solidFill>
              </a:rPr>
              <a:t>a</a:t>
            </a:r>
            <a:r>
              <a:rPr lang="en-US" sz="3600" dirty="0" smtClean="0">
                <a:solidFill>
                  <a:srgbClr val="FF0000"/>
                </a:solidFill>
              </a:rPr>
              <a:t>way/lose</a:t>
            </a:r>
            <a:endParaRPr lang="en-US" sz="3600" dirty="0">
              <a:solidFill>
                <a:srgbClr val="FF0000"/>
              </a:solidFill>
            </a:endParaRPr>
          </a:p>
        </p:txBody>
      </p:sp>
    </p:spTree>
    <p:extLst>
      <p:ext uri="{BB962C8B-B14F-4D97-AF65-F5344CB8AC3E}">
        <p14:creationId xmlns:p14="http://schemas.microsoft.com/office/powerpoint/2010/main" xmlns="" val="2185513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mph" presetSubtype="0" grpId="1" nodeType="clickEffect">
                                  <p:stCondLst>
                                    <p:cond delay="0"/>
                                  </p:stCondLst>
                                  <p:childTnLst>
                                    <p:set>
                                      <p:cBhvr rctx="PPT">
                                        <p:cTn id="10" dur="indefinite"/>
                                        <p:tgtEl>
                                          <p:spTgt spid="13"/>
                                        </p:tgtEl>
                                        <p:attrNameLst>
                                          <p:attrName>style.opacity</p:attrName>
                                        </p:attrNameLst>
                                      </p:cBhvr>
                                      <p:to>
                                        <p:strVal val="0.5"/>
                                      </p:to>
                                    </p:set>
                                    <p:animEffect filter="image" prLst="opacity: 0.5">
                                      <p:cBhvr rctx="IE">
                                        <p:cTn id="11" dur="indefinite"/>
                                        <p:tgtEl>
                                          <p:spTgt spid="13"/>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9" presetClass="emph" presetSubtype="0" grpId="1" nodeType="clickEffect">
                                  <p:stCondLst>
                                    <p:cond delay="0"/>
                                  </p:stCondLst>
                                  <p:childTnLst>
                                    <p:set>
                                      <p:cBhvr rctx="PPT">
                                        <p:cTn id="17" dur="indefinite"/>
                                        <p:tgtEl>
                                          <p:spTgt spid="14"/>
                                        </p:tgtEl>
                                        <p:attrNameLst>
                                          <p:attrName>style.opacity</p:attrName>
                                        </p:attrNameLst>
                                      </p:cBhvr>
                                      <p:to>
                                        <p:strVal val="0.5"/>
                                      </p:to>
                                    </p:set>
                                    <p:animEffect filter="image" prLst="opacity: 0.5">
                                      <p:cBhvr rctx="IE">
                                        <p:cTn id="18" dur="indefinite"/>
                                        <p:tgtEl>
                                          <p:spTgt spid="14"/>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mph" presetSubtype="0" grpId="1" nodeType="clickEffect">
                                  <p:stCondLst>
                                    <p:cond delay="0"/>
                                  </p:stCondLst>
                                  <p:childTnLst>
                                    <p:set>
                                      <p:cBhvr rctx="PPT">
                                        <p:cTn id="24" dur="indefinite"/>
                                        <p:tgtEl>
                                          <p:spTgt spid="15"/>
                                        </p:tgtEl>
                                        <p:attrNameLst>
                                          <p:attrName>style.opacity</p:attrName>
                                        </p:attrNameLst>
                                      </p:cBhvr>
                                      <p:to>
                                        <p:strVal val="0.5"/>
                                      </p:to>
                                    </p:set>
                                    <p:animEffect filter="image" prLst="opacity: 0.5">
                                      <p:cBhvr rctx="IE">
                                        <p:cTn id="25" dur="indefinite"/>
                                        <p:tgtEl>
                                          <p:spTgt spid="15"/>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9" presetClass="emph" presetSubtype="0" grpId="1" nodeType="clickEffect">
                                  <p:stCondLst>
                                    <p:cond delay="0"/>
                                  </p:stCondLst>
                                  <p:childTnLst>
                                    <p:set>
                                      <p:cBhvr rctx="PPT">
                                        <p:cTn id="31" dur="indefinite"/>
                                        <p:tgtEl>
                                          <p:spTgt spid="16"/>
                                        </p:tgtEl>
                                        <p:attrNameLst>
                                          <p:attrName>style.opacity</p:attrName>
                                        </p:attrNameLst>
                                      </p:cBhvr>
                                      <p:to>
                                        <p:strVal val="0.5"/>
                                      </p:to>
                                    </p:set>
                                    <p:animEffect filter="image" prLst="opacity: 0.5">
                                      <p:cBhvr rctx="IE">
                                        <p:cTn id="32" dur="indefinite"/>
                                        <p:tgtEl>
                                          <p:spTgt spid="16"/>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9" presetClass="emph" presetSubtype="0" grpId="1" nodeType="clickEffect">
                                  <p:stCondLst>
                                    <p:cond delay="0"/>
                                  </p:stCondLst>
                                  <p:childTnLst>
                                    <p:set>
                                      <p:cBhvr rctx="PPT">
                                        <p:cTn id="38" dur="indefinite"/>
                                        <p:tgtEl>
                                          <p:spTgt spid="18"/>
                                        </p:tgtEl>
                                        <p:attrNameLst>
                                          <p:attrName>style.opacity</p:attrName>
                                        </p:attrNameLst>
                                      </p:cBhvr>
                                      <p:to>
                                        <p:strVal val="0.5"/>
                                      </p:to>
                                    </p:set>
                                    <p:animEffect filter="image" prLst="opacity: 0.5">
                                      <p:cBhvr rctx="IE">
                                        <p:cTn id="39" dur="indefinite"/>
                                        <p:tgtEl>
                                          <p:spTgt spid="18"/>
                                        </p:tgtEl>
                                      </p:cBhvr>
                                    </p:animEffect>
                                  </p:childTnLst>
                                </p:cTn>
                              </p:par>
                              <p:par>
                                <p:cTn id="40" presetID="1"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9" presetClass="emph" presetSubtype="0" grpId="1" nodeType="clickEffect">
                                  <p:stCondLst>
                                    <p:cond delay="0"/>
                                  </p:stCondLst>
                                  <p:childTnLst>
                                    <p:set>
                                      <p:cBhvr rctx="PPT">
                                        <p:cTn id="45" dur="indefinite"/>
                                        <p:tgtEl>
                                          <p:spTgt spid="19"/>
                                        </p:tgtEl>
                                        <p:attrNameLst>
                                          <p:attrName>style.opacity</p:attrName>
                                        </p:attrNameLst>
                                      </p:cBhvr>
                                      <p:to>
                                        <p:strVal val="0.5"/>
                                      </p:to>
                                    </p:set>
                                    <p:animEffect filter="image" prLst="opacity: 0.5">
                                      <p:cBhvr rctx="IE">
                                        <p:cTn id="46" dur="indefinite"/>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6" grpId="0"/>
      <p:bldP spid="16" grpId="1"/>
      <p:bldP spid="18" grpId="0"/>
      <p:bldP spid="18" grpId="1"/>
      <p:bldP spid="19" grpId="0"/>
      <p:bldP spid="1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Subtraction Word Problem</a:t>
            </a:r>
            <a:endParaRPr lang="en-US" dirty="0"/>
          </a:p>
        </p:txBody>
      </p:sp>
      <p:sp>
        <p:nvSpPr>
          <p:cNvPr id="3" name="Content Placeholder 2"/>
          <p:cNvSpPr>
            <a:spLocks noGrp="1"/>
          </p:cNvSpPr>
          <p:nvPr>
            <p:ph idx="1"/>
          </p:nvPr>
        </p:nvSpPr>
        <p:spPr>
          <a:xfrm>
            <a:off x="457200" y="2113706"/>
            <a:ext cx="8229600" cy="4525963"/>
          </a:xfrm>
        </p:spPr>
        <p:txBody>
          <a:bodyPr>
            <a:normAutofit/>
          </a:bodyPr>
          <a:lstStyle/>
          <a:p>
            <a:r>
              <a:rPr lang="en-US" sz="3200" dirty="0" smtClean="0"/>
              <a:t>If there are </a:t>
            </a:r>
            <a:r>
              <a:rPr lang="en-US" dirty="0" smtClean="0"/>
              <a:t>20 apple trees in </a:t>
            </a:r>
            <a:r>
              <a:rPr lang="en-US" sz="3200" dirty="0" smtClean="0"/>
              <a:t>one grove, and 5 less apple trees in the second grove; how many apple trees are there in the second grove?  </a:t>
            </a:r>
          </a:p>
          <a:p>
            <a:pPr marL="0" indent="0">
              <a:buNone/>
            </a:pPr>
            <a:endParaRPr lang="en-US" sz="800" dirty="0" smtClean="0"/>
          </a:p>
          <a:p>
            <a:pPr marL="0" indent="0" algn="ctr">
              <a:buNone/>
            </a:pPr>
            <a:r>
              <a:rPr lang="en-US" sz="7200" dirty="0" smtClean="0"/>
              <a:t> </a:t>
            </a:r>
            <a:endParaRPr lang="en-US" sz="7200" dirty="0">
              <a:latin typeface="Handwriting - Dakota"/>
              <a:cs typeface="Handwriting - Dakota"/>
            </a:endParaRPr>
          </a:p>
        </p:txBody>
      </p:sp>
    </p:spTree>
    <p:extLst>
      <p:ext uri="{BB962C8B-B14F-4D97-AF65-F5344CB8AC3E}">
        <p14:creationId xmlns:p14="http://schemas.microsoft.com/office/powerpoint/2010/main" xmlns="" val="4506002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1175</TotalTime>
  <Words>1475</Words>
  <Application>Microsoft Office PowerPoint</Application>
  <PresentationFormat>On-screen Show (4:3)</PresentationFormat>
  <Paragraphs>175</Paragraphs>
  <Slides>45</Slides>
  <Notes>1</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Solving Word Problems </vt:lpstr>
      <vt:lpstr>Step One</vt:lpstr>
      <vt:lpstr>Step Two</vt:lpstr>
      <vt:lpstr>Addition</vt:lpstr>
      <vt:lpstr>Addition Word Problem </vt:lpstr>
      <vt:lpstr>Addition Word Problem </vt:lpstr>
      <vt:lpstr>Addition Word Problem </vt:lpstr>
      <vt:lpstr>Subtraction</vt:lpstr>
      <vt:lpstr>Subtraction Word Problem</vt:lpstr>
      <vt:lpstr>Subtraction Word Problem</vt:lpstr>
      <vt:lpstr>Multiplication</vt:lpstr>
      <vt:lpstr>Multiplication Word Problem:</vt:lpstr>
      <vt:lpstr>Multiplication Word Problem:</vt:lpstr>
      <vt:lpstr>Division</vt:lpstr>
      <vt:lpstr>Division Word Problem:</vt:lpstr>
      <vt:lpstr>Division Word Problem:</vt:lpstr>
      <vt:lpstr>Step Three</vt:lpstr>
      <vt:lpstr>Choose a Strategy to Solve the Problem: </vt:lpstr>
      <vt:lpstr>Step Four</vt:lpstr>
      <vt:lpstr>Answer Example</vt:lpstr>
      <vt:lpstr>7 – 3 = </vt:lpstr>
      <vt:lpstr>White Boards Ready?</vt:lpstr>
      <vt:lpstr>Slide 23</vt:lpstr>
      <vt:lpstr>Addition</vt:lpstr>
      <vt:lpstr>Slide 25</vt:lpstr>
      <vt:lpstr>Addition</vt:lpstr>
      <vt:lpstr>Slide 27</vt:lpstr>
      <vt:lpstr>Division</vt:lpstr>
      <vt:lpstr>Slide 29</vt:lpstr>
      <vt:lpstr>Subtraction</vt:lpstr>
      <vt:lpstr>Slide 31</vt:lpstr>
      <vt:lpstr>Subtraction</vt:lpstr>
      <vt:lpstr>Slide 33</vt:lpstr>
      <vt:lpstr>Division</vt:lpstr>
      <vt:lpstr>Slide 35</vt:lpstr>
      <vt:lpstr>Subtraction</vt:lpstr>
      <vt:lpstr>Slide 37</vt:lpstr>
      <vt:lpstr>Multi-step Problem</vt:lpstr>
      <vt:lpstr>Slide 39</vt:lpstr>
      <vt:lpstr>Multiplication</vt:lpstr>
      <vt:lpstr>Slide 41</vt:lpstr>
      <vt:lpstr>Addition/Subtraction</vt:lpstr>
      <vt:lpstr>Slide 43</vt:lpstr>
      <vt:lpstr>Division</vt:lpstr>
      <vt:lpstr>Slide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Solving Word Problems</dc:title>
  <dc:creator>mcs</dc:creator>
  <cp:lastModifiedBy>tmstec</cp:lastModifiedBy>
  <cp:revision>86</cp:revision>
  <dcterms:created xsi:type="dcterms:W3CDTF">2012-03-18T01:10:31Z</dcterms:created>
  <dcterms:modified xsi:type="dcterms:W3CDTF">2012-04-16T16:01:33Z</dcterms:modified>
</cp:coreProperties>
</file>